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8" r:id="rId2"/>
    <p:sldId id="308" r:id="rId3"/>
    <p:sldId id="320" r:id="rId4"/>
    <p:sldId id="318" r:id="rId5"/>
    <p:sldId id="307" r:id="rId6"/>
    <p:sldId id="317" r:id="rId7"/>
    <p:sldId id="315" r:id="rId8"/>
    <p:sldId id="326" r:id="rId9"/>
    <p:sldId id="267" r:id="rId10"/>
    <p:sldId id="329" r:id="rId11"/>
    <p:sldId id="330" r:id="rId12"/>
    <p:sldId id="262" r:id="rId13"/>
    <p:sldId id="266" r:id="rId14"/>
    <p:sldId id="321" r:id="rId15"/>
    <p:sldId id="322" r:id="rId16"/>
    <p:sldId id="323" r:id="rId17"/>
    <p:sldId id="324" r:id="rId18"/>
    <p:sldId id="284" r:id="rId19"/>
    <p:sldId id="270" r:id="rId20"/>
    <p:sldId id="325" r:id="rId21"/>
    <p:sldId id="275" r:id="rId22"/>
    <p:sldId id="327" r:id="rId2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AE2"/>
    <a:srgbClr val="EFD401"/>
    <a:srgbClr val="ECD704"/>
    <a:srgbClr val="B889DB"/>
    <a:srgbClr val="F43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97A33-483D-43DF-90DE-B9029C01631B}" v="2" dt="2023-06-10T18:21:16.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90" y="3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AmyJo" userId="1dfe20db-e224-40be-ad42-810b490d41a6" providerId="ADAL" clId="{2C497A33-483D-43DF-90DE-B9029C01631B}"/>
    <pc:docChg chg="undo custSel addSld modSld">
      <pc:chgData name="Conroy, AmyJo" userId="1dfe20db-e224-40be-ad42-810b490d41a6" providerId="ADAL" clId="{2C497A33-483D-43DF-90DE-B9029C01631B}" dt="2023-06-10T18:22:31.512" v="224" actId="20577"/>
      <pc:docMkLst>
        <pc:docMk/>
      </pc:docMkLst>
      <pc:sldChg chg="addSp delSp modSp mod">
        <pc:chgData name="Conroy, AmyJo" userId="1dfe20db-e224-40be-ad42-810b490d41a6" providerId="ADAL" clId="{2C497A33-483D-43DF-90DE-B9029C01631B}" dt="2023-06-10T18:22:31.512" v="224" actId="20577"/>
        <pc:sldMkLst>
          <pc:docMk/>
          <pc:sldMk cId="1870703662" sldId="267"/>
        </pc:sldMkLst>
        <pc:spChg chg="mod">
          <ac:chgData name="Conroy, AmyJo" userId="1dfe20db-e224-40be-ad42-810b490d41a6" providerId="ADAL" clId="{2C497A33-483D-43DF-90DE-B9029C01631B}" dt="2023-06-10T18:22:31.512" v="224" actId="20577"/>
          <ac:spMkLst>
            <pc:docMk/>
            <pc:sldMk cId="1870703662" sldId="267"/>
            <ac:spMk id="3" creationId="{00000000-0000-0000-0000-000000000000}"/>
          </ac:spMkLst>
        </pc:spChg>
        <pc:spChg chg="add del">
          <ac:chgData name="Conroy, AmyJo" userId="1dfe20db-e224-40be-ad42-810b490d41a6" providerId="ADAL" clId="{2C497A33-483D-43DF-90DE-B9029C01631B}" dt="2023-06-10T18:21:14.309" v="189" actId="22"/>
          <ac:spMkLst>
            <pc:docMk/>
            <pc:sldMk cId="1870703662" sldId="267"/>
            <ac:spMk id="5" creationId="{5743592F-5B26-906B-AE1E-3219D3B38A61}"/>
          </ac:spMkLst>
        </pc:spChg>
      </pc:sldChg>
      <pc:sldChg chg="modSp mod">
        <pc:chgData name="Conroy, AmyJo" userId="1dfe20db-e224-40be-ad42-810b490d41a6" providerId="ADAL" clId="{2C497A33-483D-43DF-90DE-B9029C01631B}" dt="2023-06-10T18:13:02.822" v="25" actId="207"/>
        <pc:sldMkLst>
          <pc:docMk/>
          <pc:sldMk cId="3379241222" sldId="315"/>
        </pc:sldMkLst>
        <pc:spChg chg="mod">
          <ac:chgData name="Conroy, AmyJo" userId="1dfe20db-e224-40be-ad42-810b490d41a6" providerId="ADAL" clId="{2C497A33-483D-43DF-90DE-B9029C01631B}" dt="2023-06-10T18:13:02.822" v="25" actId="207"/>
          <ac:spMkLst>
            <pc:docMk/>
            <pc:sldMk cId="3379241222" sldId="315"/>
            <ac:spMk id="6" creationId="{4A83FA60-D5F2-499D-A7BB-57B169B57CD8}"/>
          </ac:spMkLst>
        </pc:spChg>
      </pc:sldChg>
      <pc:sldChg chg="delSp mod">
        <pc:chgData name="Conroy, AmyJo" userId="1dfe20db-e224-40be-ad42-810b490d41a6" providerId="ADAL" clId="{2C497A33-483D-43DF-90DE-B9029C01631B}" dt="2023-06-10T18:13:20.635" v="26" actId="478"/>
        <pc:sldMkLst>
          <pc:docMk/>
          <pc:sldMk cId="2694855118" sldId="326"/>
        </pc:sldMkLst>
        <pc:spChg chg="del">
          <ac:chgData name="Conroy, AmyJo" userId="1dfe20db-e224-40be-ad42-810b490d41a6" providerId="ADAL" clId="{2C497A33-483D-43DF-90DE-B9029C01631B}" dt="2023-06-10T18:13:20.635" v="26" actId="478"/>
          <ac:spMkLst>
            <pc:docMk/>
            <pc:sldMk cId="2694855118" sldId="326"/>
            <ac:spMk id="4" creationId="{8638E3F0-0789-6205-BE5A-3CD687B058A2}"/>
          </ac:spMkLst>
        </pc:spChg>
      </pc:sldChg>
      <pc:sldChg chg="modSp mod">
        <pc:chgData name="Conroy, AmyJo" userId="1dfe20db-e224-40be-ad42-810b490d41a6" providerId="ADAL" clId="{2C497A33-483D-43DF-90DE-B9029C01631B}" dt="2023-06-10T18:12:38.299" v="21" actId="20577"/>
        <pc:sldMkLst>
          <pc:docMk/>
          <pc:sldMk cId="1170289497" sldId="328"/>
        </pc:sldMkLst>
        <pc:spChg chg="mod">
          <ac:chgData name="Conroy, AmyJo" userId="1dfe20db-e224-40be-ad42-810b490d41a6" providerId="ADAL" clId="{2C497A33-483D-43DF-90DE-B9029C01631B}" dt="2023-06-10T18:12:38.299" v="21" actId="20577"/>
          <ac:spMkLst>
            <pc:docMk/>
            <pc:sldMk cId="1170289497" sldId="328"/>
            <ac:spMk id="2" creationId="{A4F7B9B6-C153-007E-7BCD-511ADA9E925F}"/>
          </ac:spMkLst>
        </pc:spChg>
      </pc:sldChg>
      <pc:sldChg chg="modSp add mod">
        <pc:chgData name="Conroy, AmyJo" userId="1dfe20db-e224-40be-ad42-810b490d41a6" providerId="ADAL" clId="{2C497A33-483D-43DF-90DE-B9029C01631B}" dt="2023-06-10T18:22:17.262" v="223"/>
        <pc:sldMkLst>
          <pc:docMk/>
          <pc:sldMk cId="1181664602" sldId="329"/>
        </pc:sldMkLst>
        <pc:spChg chg="mod">
          <ac:chgData name="Conroy, AmyJo" userId="1dfe20db-e224-40be-ad42-810b490d41a6" providerId="ADAL" clId="{2C497A33-483D-43DF-90DE-B9029C01631B}" dt="2023-06-10T18:21:23.612" v="205" actId="20577"/>
          <ac:spMkLst>
            <pc:docMk/>
            <pc:sldMk cId="1181664602" sldId="329"/>
            <ac:spMk id="2" creationId="{00000000-0000-0000-0000-000000000000}"/>
          </ac:spMkLst>
        </pc:spChg>
        <pc:spChg chg="mod">
          <ac:chgData name="Conroy, AmyJo" userId="1dfe20db-e224-40be-ad42-810b490d41a6" providerId="ADAL" clId="{2C497A33-483D-43DF-90DE-B9029C01631B}" dt="2023-06-10T18:22:17.262" v="223"/>
          <ac:spMkLst>
            <pc:docMk/>
            <pc:sldMk cId="1181664602" sldId="32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411" cy="367083"/>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idx="1"/>
          </p:nvPr>
        </p:nvSpPr>
        <p:spPr>
          <a:xfrm>
            <a:off x="5439152" y="0"/>
            <a:ext cx="4160411" cy="367083"/>
          </a:xfrm>
          <a:prstGeom prst="rect">
            <a:avLst/>
          </a:prstGeom>
        </p:spPr>
        <p:txBody>
          <a:bodyPr vert="horz" lIns="94704" tIns="47352" rIns="94704" bIns="47352" rtlCol="0"/>
          <a:lstStyle>
            <a:lvl1pPr algn="r">
              <a:defRPr sz="1200"/>
            </a:lvl1pPr>
          </a:lstStyle>
          <a:p>
            <a:fld id="{C40EDA0B-BE72-46B4-A632-6BC2159FCBEF}" type="datetimeFigureOut">
              <a:rPr lang="en-US" smtClean="0"/>
              <a:t>6/13/2023</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4704" tIns="47352" rIns="94704" bIns="47352" rtlCol="0" anchor="ctr"/>
          <a:lstStyle/>
          <a:p>
            <a:endParaRPr lang="en-US"/>
          </a:p>
        </p:txBody>
      </p:sp>
      <p:sp>
        <p:nvSpPr>
          <p:cNvPr id="5" name="Notes Placeholder 4"/>
          <p:cNvSpPr>
            <a:spLocks noGrp="1"/>
          </p:cNvSpPr>
          <p:nvPr>
            <p:ph type="body" sz="quarter" idx="3"/>
          </p:nvPr>
        </p:nvSpPr>
        <p:spPr>
          <a:xfrm>
            <a:off x="959465" y="3520358"/>
            <a:ext cx="7682270" cy="2880443"/>
          </a:xfrm>
          <a:prstGeom prst="rect">
            <a:avLst/>
          </a:prstGeom>
        </p:spPr>
        <p:txBody>
          <a:bodyPr vert="horz" lIns="94704" tIns="47352" rIns="94704" bIns="473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18"/>
            <a:ext cx="4160411" cy="367083"/>
          </a:xfrm>
          <a:prstGeom prst="rect">
            <a:avLst/>
          </a:prstGeom>
        </p:spPr>
        <p:txBody>
          <a:bodyPr vert="horz" lIns="94704" tIns="47352" rIns="94704" bIns="47352" rtlCol="0" anchor="b"/>
          <a:lstStyle>
            <a:lvl1pPr algn="l">
              <a:defRPr sz="1200"/>
            </a:lvl1pPr>
          </a:lstStyle>
          <a:p>
            <a:endParaRPr lang="en-US"/>
          </a:p>
        </p:txBody>
      </p:sp>
      <p:sp>
        <p:nvSpPr>
          <p:cNvPr id="7" name="Slide Number Placeholder 6"/>
          <p:cNvSpPr>
            <a:spLocks noGrp="1"/>
          </p:cNvSpPr>
          <p:nvPr>
            <p:ph type="sldNum" sz="quarter" idx="5"/>
          </p:nvPr>
        </p:nvSpPr>
        <p:spPr>
          <a:xfrm>
            <a:off x="5439152" y="6948118"/>
            <a:ext cx="4160411" cy="367083"/>
          </a:xfrm>
          <a:prstGeom prst="rect">
            <a:avLst/>
          </a:prstGeom>
        </p:spPr>
        <p:txBody>
          <a:bodyPr vert="horz" lIns="94704" tIns="47352" rIns="94704" bIns="47352" rtlCol="0" anchor="b"/>
          <a:lstStyle>
            <a:lvl1pPr algn="r">
              <a:defRPr sz="1200"/>
            </a:lvl1pPr>
          </a:lstStyle>
          <a:p>
            <a:fld id="{5D3F2079-9589-4A3F-81F9-3175731DF75D}" type="slidenum">
              <a:rPr lang="en-US" smtClean="0"/>
              <a:t>‹#›</a:t>
            </a:fld>
            <a:endParaRPr lang="en-US"/>
          </a:p>
        </p:txBody>
      </p:sp>
    </p:spTree>
    <p:extLst>
      <p:ext uri="{BB962C8B-B14F-4D97-AF65-F5344CB8AC3E}">
        <p14:creationId xmlns:p14="http://schemas.microsoft.com/office/powerpoint/2010/main" val="26405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d427fed76_0_21:notes"/>
          <p:cNvSpPr>
            <a:spLocks noGrp="1" noRot="1" noChangeAspect="1"/>
          </p:cNvSpPr>
          <p:nvPr>
            <p:ph type="sldImg" idx="2"/>
          </p:nvPr>
        </p:nvSpPr>
        <p:spPr>
          <a:xfrm>
            <a:off x="36195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d427fed76_0_21:notes"/>
          <p:cNvSpPr txBox="1">
            <a:spLocks noGrp="1"/>
          </p:cNvSpPr>
          <p:nvPr>
            <p:ph type="body" idx="1"/>
          </p:nvPr>
        </p:nvSpPr>
        <p:spPr>
          <a:xfrm>
            <a:off x="943092" y="4524048"/>
            <a:ext cx="5187006" cy="4285940"/>
          </a:xfrm>
          <a:prstGeom prst="rect">
            <a:avLst/>
          </a:prstGeom>
        </p:spPr>
        <p:txBody>
          <a:bodyPr spcFirstLastPara="1" wrap="square" lIns="94689" tIns="47331" rIns="94689" bIns="47331" anchor="t" anchorCtr="0">
            <a:noAutofit/>
          </a:bodyPr>
          <a:lstStyle/>
          <a:p>
            <a:endParaRPr/>
          </a:p>
        </p:txBody>
      </p:sp>
    </p:spTree>
    <p:extLst>
      <p:ext uri="{BB962C8B-B14F-4D97-AF65-F5344CB8AC3E}">
        <p14:creationId xmlns:p14="http://schemas.microsoft.com/office/powerpoint/2010/main" val="80699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d427fed76_0_21:notes"/>
          <p:cNvSpPr>
            <a:spLocks noGrp="1" noRot="1" noChangeAspect="1"/>
          </p:cNvSpPr>
          <p:nvPr>
            <p:ph type="sldImg" idx="2"/>
          </p:nvPr>
        </p:nvSpPr>
        <p:spPr>
          <a:xfrm>
            <a:off x="36195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d427fed76_0_21:notes"/>
          <p:cNvSpPr txBox="1">
            <a:spLocks noGrp="1"/>
          </p:cNvSpPr>
          <p:nvPr>
            <p:ph type="body" idx="1"/>
          </p:nvPr>
        </p:nvSpPr>
        <p:spPr>
          <a:xfrm>
            <a:off x="943092" y="4524048"/>
            <a:ext cx="5187006" cy="4285940"/>
          </a:xfrm>
          <a:prstGeom prst="rect">
            <a:avLst/>
          </a:prstGeom>
        </p:spPr>
        <p:txBody>
          <a:bodyPr spcFirstLastPara="1" wrap="square" lIns="94689" tIns="47331" rIns="94689" bIns="47331"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DA79A-F864-429C-B604-A405D4D24FD8}" type="slidenum">
              <a:rPr lang="en-US" smtClean="0"/>
              <a:t>15</a:t>
            </a:fld>
            <a:endParaRPr lang="en-US"/>
          </a:p>
        </p:txBody>
      </p:sp>
    </p:spTree>
    <p:extLst>
      <p:ext uri="{BB962C8B-B14F-4D97-AF65-F5344CB8AC3E}">
        <p14:creationId xmlns:p14="http://schemas.microsoft.com/office/powerpoint/2010/main" val="25568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DA79A-F864-429C-B604-A405D4D24FD8}" type="slidenum">
              <a:rPr lang="en-US" smtClean="0"/>
              <a:t>16</a:t>
            </a:fld>
            <a:endParaRPr lang="en-US"/>
          </a:p>
        </p:txBody>
      </p:sp>
    </p:spTree>
    <p:extLst>
      <p:ext uri="{BB962C8B-B14F-4D97-AF65-F5344CB8AC3E}">
        <p14:creationId xmlns:p14="http://schemas.microsoft.com/office/powerpoint/2010/main" val="304170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d427fed76_0_21:notes"/>
          <p:cNvSpPr>
            <a:spLocks noGrp="1" noRot="1" noChangeAspect="1"/>
          </p:cNvSpPr>
          <p:nvPr>
            <p:ph type="sldImg" idx="2"/>
          </p:nvPr>
        </p:nvSpPr>
        <p:spPr>
          <a:xfrm>
            <a:off x="361950" y="714375"/>
            <a:ext cx="6350000" cy="3571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d427fed76_0_21:notes"/>
          <p:cNvSpPr txBox="1">
            <a:spLocks noGrp="1"/>
          </p:cNvSpPr>
          <p:nvPr>
            <p:ph type="body" idx="1"/>
          </p:nvPr>
        </p:nvSpPr>
        <p:spPr>
          <a:xfrm>
            <a:off x="943092" y="4524048"/>
            <a:ext cx="5187006" cy="4285940"/>
          </a:xfrm>
          <a:prstGeom prst="rect">
            <a:avLst/>
          </a:prstGeom>
        </p:spPr>
        <p:txBody>
          <a:bodyPr spcFirstLastPara="1" wrap="square" lIns="94689" tIns="47331" rIns="94689" bIns="47331" anchor="t" anchorCtr="0">
            <a:noAutofit/>
          </a:bodyPr>
          <a:lstStyle/>
          <a:p>
            <a:endParaRPr/>
          </a:p>
        </p:txBody>
      </p:sp>
    </p:spTree>
    <p:extLst>
      <p:ext uri="{BB962C8B-B14F-4D97-AF65-F5344CB8AC3E}">
        <p14:creationId xmlns:p14="http://schemas.microsoft.com/office/powerpoint/2010/main" val="24683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23718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32012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332366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10"/>
        <p:cNvGrpSpPr/>
        <p:nvPr/>
      </p:nvGrpSpPr>
      <p:grpSpPr>
        <a:xfrm>
          <a:off x="0" y="0"/>
          <a:ext cx="0" cy="0"/>
          <a:chOff x="0" y="0"/>
          <a:chExt cx="0" cy="0"/>
        </a:xfrm>
      </p:grpSpPr>
      <p:sp>
        <p:nvSpPr>
          <p:cNvPr id="11" name="Google Shape;11;p35"/>
          <p:cNvSpPr txBox="1">
            <a:spLocks noGrp="1"/>
          </p:cNvSpPr>
          <p:nvPr>
            <p:ph type="sldNum" idx="12"/>
          </p:nvPr>
        </p:nvSpPr>
        <p:spPr>
          <a:xfrm>
            <a:off x="11390422" y="6631781"/>
            <a:ext cx="239555" cy="210763"/>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88898D"/>
              </a:buClr>
              <a:buSzPts val="1000"/>
              <a:buFont typeface="Helvetica Neue Light"/>
              <a:buNone/>
              <a:defRPr sz="703" b="0" i="0" u="none" strike="noStrike" cap="none">
                <a:solidFill>
                  <a:srgbClr val="88898D"/>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5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176131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207574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87227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260388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205756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33634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281026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14817D-21D1-45B2-A43F-D910F7EA2D12}"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67FF52-0CB5-4DDC-BE1B-4FA581238602}" type="slidenum">
              <a:rPr lang="en-US" smtClean="0"/>
              <a:t>‹#›</a:t>
            </a:fld>
            <a:endParaRPr lang="en-US" dirty="0"/>
          </a:p>
        </p:txBody>
      </p:sp>
    </p:spTree>
    <p:extLst>
      <p:ext uri="{BB962C8B-B14F-4D97-AF65-F5344CB8AC3E}">
        <p14:creationId xmlns:p14="http://schemas.microsoft.com/office/powerpoint/2010/main" val="356491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4817D-21D1-45B2-A43F-D910F7EA2D12}" type="datetimeFigureOut">
              <a:rPr lang="en-US" smtClean="0"/>
              <a:t>6/13/2023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FF52-0CB5-4DDC-BE1B-4FA581238602}" type="slidenum">
              <a:rPr lang="en-US" smtClean="0"/>
              <a:t>‹#›</a:t>
            </a:fld>
            <a:endParaRPr lang="en-US" dirty="0"/>
          </a:p>
        </p:txBody>
      </p:sp>
    </p:spTree>
    <p:extLst>
      <p:ext uri="{BB962C8B-B14F-4D97-AF65-F5344CB8AC3E}">
        <p14:creationId xmlns:p14="http://schemas.microsoft.com/office/powerpoint/2010/main" val="321271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publicdomainpictures.net/en/view-image.php?image=308785&amp;picture=2020-new-year-number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d427fed76_0_21"/>
          <p:cNvSpPr txBox="1"/>
          <p:nvPr/>
        </p:nvSpPr>
        <p:spPr>
          <a:xfrm>
            <a:off x="6096000" y="4304582"/>
            <a:ext cx="4855535" cy="2417114"/>
          </a:xfrm>
          <a:prstGeom prst="rect">
            <a:avLst/>
          </a:prstGeom>
          <a:noFill/>
          <a:ln>
            <a:noFill/>
          </a:ln>
        </p:spPr>
        <p:txBody>
          <a:bodyPr spcFirstLastPara="1" wrap="square" lIns="64283" tIns="64283" rIns="64283" bIns="64283" anchor="t" anchorCtr="0">
            <a:spAutoFit/>
          </a:bodyPr>
          <a:lstStyle/>
          <a:p>
            <a:r>
              <a:rPr lang="en-US" sz="5554" dirty="0">
                <a:latin typeface="Helvetica Neue"/>
                <a:ea typeface="Helvetica Neue"/>
                <a:cs typeface="Helvetica Neue"/>
                <a:sym typeface="Helvetica Neue"/>
              </a:rPr>
              <a:t>AJ Conroy</a:t>
            </a:r>
            <a:endParaRPr sz="5554" dirty="0">
              <a:latin typeface="Helvetica Neue"/>
              <a:ea typeface="Helvetica Neue"/>
              <a:cs typeface="Helvetica Neue"/>
              <a:sym typeface="Helvetica Neue"/>
            </a:endParaRPr>
          </a:p>
          <a:p>
            <a:r>
              <a:rPr lang="en-US" sz="2400" dirty="0">
                <a:latin typeface="Helvetica Neue"/>
                <a:ea typeface="Helvetica Neue"/>
                <a:cs typeface="Helvetica Neue"/>
                <a:sym typeface="Helvetica Neue"/>
              </a:rPr>
              <a:t>State Law Audit Project</a:t>
            </a:r>
            <a:endParaRPr sz="2400" dirty="0">
              <a:latin typeface="Helvetica Neue"/>
              <a:ea typeface="Helvetica Neue"/>
              <a:cs typeface="Helvetica Neue"/>
              <a:sym typeface="Helvetica Neue"/>
            </a:endParaRPr>
          </a:p>
          <a:p>
            <a:r>
              <a:rPr lang="en-US" sz="2400" dirty="0">
                <a:solidFill>
                  <a:srgbClr val="662F90"/>
                </a:solidFill>
                <a:latin typeface="Helvetica Neue"/>
                <a:ea typeface="Helvetica Neue"/>
                <a:cs typeface="Helvetica Neue"/>
                <a:sym typeface="Helvetica Neue"/>
              </a:rPr>
              <a:t>stateoutreach@eracoalition.org</a:t>
            </a:r>
          </a:p>
          <a:p>
            <a:r>
              <a:rPr lang="en-US" sz="2400" dirty="0"/>
              <a:t>312.405.4538</a:t>
            </a:r>
          </a:p>
          <a:p>
            <a:endParaRPr sz="2109" dirty="0">
              <a:solidFill>
                <a:srgbClr val="662F90"/>
              </a:solidFill>
              <a:latin typeface="Helvetica Neue"/>
              <a:ea typeface="Helvetica Neue"/>
              <a:cs typeface="Helvetica Neue"/>
              <a:sym typeface="Helvetica Neue"/>
            </a:endParaRPr>
          </a:p>
        </p:txBody>
      </p:sp>
      <p:sp>
        <p:nvSpPr>
          <p:cNvPr id="148" name="Google Shape;148;g13d427fed76_0_21"/>
          <p:cNvSpPr/>
          <p:nvPr/>
        </p:nvSpPr>
        <p:spPr>
          <a:xfrm>
            <a:off x="9349078" y="6508916"/>
            <a:ext cx="1318992" cy="34910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283" tIns="64283" rIns="64283" bIns="64283" anchor="ctr" anchorCtr="0">
            <a:noAutofit/>
          </a:bodyPr>
          <a:lstStyle/>
          <a:p>
            <a:endParaRPr sz="1266"/>
          </a:p>
        </p:txBody>
      </p:sp>
      <p:sp>
        <p:nvSpPr>
          <p:cNvPr id="2" name="TextBox 1">
            <a:extLst>
              <a:ext uri="{FF2B5EF4-FFF2-40B4-BE49-F238E27FC236}">
                <a16:creationId xmlns:a16="http://schemas.microsoft.com/office/drawing/2014/main" id="{A4F7B9B6-C153-007E-7BCD-511ADA9E925F}"/>
              </a:ext>
            </a:extLst>
          </p:cNvPr>
          <p:cNvSpPr txBox="1"/>
          <p:nvPr/>
        </p:nvSpPr>
        <p:spPr>
          <a:xfrm>
            <a:off x="776177" y="988829"/>
            <a:ext cx="4351319" cy="400110"/>
          </a:xfrm>
          <a:prstGeom prst="rect">
            <a:avLst/>
          </a:prstGeom>
          <a:noFill/>
        </p:spPr>
        <p:txBody>
          <a:bodyPr wrap="none" rtlCol="0">
            <a:spAutoFit/>
          </a:bodyPr>
          <a:lstStyle/>
          <a:p>
            <a:r>
              <a:rPr lang="en-US" sz="2000" dirty="0"/>
              <a:t>Presentation for Action Ridge June 2023</a:t>
            </a:r>
          </a:p>
        </p:txBody>
      </p:sp>
    </p:spTree>
    <p:extLst>
      <p:ext uri="{BB962C8B-B14F-4D97-AF65-F5344CB8AC3E}">
        <p14:creationId xmlns:p14="http://schemas.microsoft.com/office/powerpoint/2010/main" val="117028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5"/>
            <a:ext cx="10622280" cy="1325563"/>
          </a:xfrm>
        </p:spPr>
        <p:txBody>
          <a:bodyPr>
            <a:normAutofit/>
          </a:bodyPr>
          <a:lstStyle/>
          <a:p>
            <a:r>
              <a:rPr lang="en-US" sz="6000" b="1" dirty="0">
                <a:solidFill>
                  <a:srgbClr val="7030A0"/>
                </a:solidFill>
                <a:latin typeface="Abadi" panose="020B0604020104020204" pitchFamily="34" charset="0"/>
              </a:rPr>
              <a:t>What Action Ridge can do:</a:t>
            </a:r>
          </a:p>
        </p:txBody>
      </p:sp>
      <p:sp>
        <p:nvSpPr>
          <p:cNvPr id="3" name="Content Placeholder 2"/>
          <p:cNvSpPr>
            <a:spLocks noGrp="1"/>
          </p:cNvSpPr>
          <p:nvPr>
            <p:ph idx="1"/>
          </p:nvPr>
        </p:nvSpPr>
        <p:spPr>
          <a:xfrm>
            <a:off x="477626" y="1580827"/>
            <a:ext cx="11460480" cy="4639220"/>
          </a:xfrm>
        </p:spPr>
        <p:txBody>
          <a:bodyPr>
            <a:normAutofit/>
          </a:bodyPr>
          <a:lstStyle/>
          <a:p>
            <a:pPr marL="914400" lvl="2" indent="0">
              <a:buNone/>
            </a:pPr>
            <a:r>
              <a:rPr lang="en-US" sz="3600" b="0" i="0" dirty="0">
                <a:solidFill>
                  <a:schemeClr val="bg1">
                    <a:lumMod val="50000"/>
                  </a:schemeClr>
                </a:solidFill>
                <a:effectLst/>
                <a:latin typeface="Abadi" panose="020B0604020104020204" pitchFamily="34" charset="0"/>
              </a:rPr>
              <a:t>Senator Tammy Duckworth</a:t>
            </a:r>
          </a:p>
          <a:p>
            <a:pPr marL="914400" lvl="2" indent="0">
              <a:buNone/>
            </a:pPr>
            <a:r>
              <a:rPr lang="en-US" sz="3600" b="0" i="0" dirty="0">
                <a:solidFill>
                  <a:schemeClr val="bg1">
                    <a:lumMod val="50000"/>
                  </a:schemeClr>
                </a:solidFill>
                <a:effectLst/>
                <a:latin typeface="Abadi" panose="020B0604020104020204" pitchFamily="34" charset="0"/>
              </a:rPr>
              <a:t>Representative Nikki </a:t>
            </a:r>
            <a:r>
              <a:rPr lang="en-US" sz="3600" b="0" i="0" dirty="0" err="1">
                <a:solidFill>
                  <a:schemeClr val="bg1">
                    <a:lumMod val="50000"/>
                  </a:schemeClr>
                </a:solidFill>
                <a:effectLst/>
                <a:latin typeface="Abadi" panose="020B0604020104020204" pitchFamily="34" charset="0"/>
              </a:rPr>
              <a:t>Budzinski</a:t>
            </a:r>
            <a:endParaRPr lang="en-US" sz="3600" b="0" i="0" dirty="0">
              <a:solidFill>
                <a:schemeClr val="bg1">
                  <a:lumMod val="50000"/>
                </a:schemeClr>
              </a:solidFill>
              <a:effectLst/>
              <a:latin typeface="Abadi" panose="020B0604020104020204" pitchFamily="34" charset="0"/>
            </a:endParaRPr>
          </a:p>
          <a:p>
            <a:pPr marL="914400" lvl="2" indent="0">
              <a:buNone/>
            </a:pPr>
            <a:r>
              <a:rPr lang="en-US" sz="3600" b="0" i="0" dirty="0">
                <a:solidFill>
                  <a:schemeClr val="bg1">
                    <a:lumMod val="50000"/>
                  </a:schemeClr>
                </a:solidFill>
                <a:effectLst/>
                <a:latin typeface="Abadi" panose="020B0604020104020204" pitchFamily="34" charset="0"/>
              </a:rPr>
              <a:t>Governor JB Pritzker</a:t>
            </a:r>
          </a:p>
          <a:p>
            <a:pPr marL="914400" lvl="2" indent="0">
              <a:buNone/>
            </a:pPr>
            <a:r>
              <a:rPr lang="en-US" sz="3600" b="0" i="0" dirty="0">
                <a:solidFill>
                  <a:schemeClr val="bg1">
                    <a:lumMod val="50000"/>
                  </a:schemeClr>
                </a:solidFill>
                <a:effectLst/>
                <a:latin typeface="Abadi" panose="020B0604020104020204" pitchFamily="34" charset="0"/>
              </a:rPr>
              <a:t>Representative Lauren Underwood</a:t>
            </a:r>
            <a:endParaRPr lang="en-US" sz="2800" b="0" i="0" dirty="0">
              <a:solidFill>
                <a:schemeClr val="tx1">
                  <a:lumMod val="95000"/>
                  <a:lumOff val="5000"/>
                </a:schemeClr>
              </a:solidFill>
              <a:effectLst/>
              <a:latin typeface="Georgia" panose="02040502050405020303" pitchFamily="18" charset="0"/>
            </a:endParaRPr>
          </a:p>
        </p:txBody>
      </p:sp>
    </p:spTree>
    <p:custDataLst>
      <p:tags r:id="rId1"/>
    </p:custDataLst>
    <p:extLst>
      <p:ext uri="{BB962C8B-B14F-4D97-AF65-F5344CB8AC3E}">
        <p14:creationId xmlns:p14="http://schemas.microsoft.com/office/powerpoint/2010/main" val="1181664602"/>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5"/>
            <a:ext cx="10622280" cy="1325563"/>
          </a:xfrm>
        </p:spPr>
        <p:txBody>
          <a:bodyPr>
            <a:normAutofit/>
          </a:bodyPr>
          <a:lstStyle/>
          <a:p>
            <a:r>
              <a:rPr lang="en-US" sz="6000" b="1" dirty="0">
                <a:solidFill>
                  <a:srgbClr val="7030A0"/>
                </a:solidFill>
                <a:latin typeface="Abadi" panose="020B0604020104020204" pitchFamily="34" charset="0"/>
              </a:rPr>
              <a:t>Inspire</a:t>
            </a:r>
          </a:p>
        </p:txBody>
      </p:sp>
      <p:sp>
        <p:nvSpPr>
          <p:cNvPr id="3" name="Content Placeholder 2"/>
          <p:cNvSpPr>
            <a:spLocks noGrp="1"/>
          </p:cNvSpPr>
          <p:nvPr>
            <p:ph idx="1"/>
          </p:nvPr>
        </p:nvSpPr>
        <p:spPr>
          <a:xfrm>
            <a:off x="477626" y="1580827"/>
            <a:ext cx="11460480" cy="4639220"/>
          </a:xfrm>
        </p:spPr>
        <p:txBody>
          <a:bodyPr>
            <a:normAutofit/>
          </a:bodyPr>
          <a:lstStyle/>
          <a:p>
            <a:pPr algn="l">
              <a:buFont typeface="Arial" panose="020B0604020202020204" pitchFamily="34" charset="0"/>
              <a:buChar char="•"/>
            </a:pPr>
            <a:r>
              <a:rPr lang="en-US" sz="3200" b="0" i="0" dirty="0">
                <a:solidFill>
                  <a:srgbClr val="7F7F7F"/>
                </a:solidFill>
                <a:effectLst/>
                <a:latin typeface="arial, sans-serif"/>
              </a:rPr>
              <a:t>Netflix </a:t>
            </a:r>
          </a:p>
          <a:p>
            <a:pPr marL="457200" lvl="1" indent="0">
              <a:buNone/>
            </a:pPr>
            <a:r>
              <a:rPr lang="en-US" sz="2800" b="0" i="0" dirty="0">
                <a:solidFill>
                  <a:srgbClr val="7F7F7F"/>
                </a:solidFill>
                <a:effectLst/>
                <a:latin typeface="arial, sans-serif"/>
              </a:rPr>
              <a:t>My Name is Pauli Murray</a:t>
            </a:r>
          </a:p>
          <a:p>
            <a:pPr marL="457200" lvl="1" indent="0">
              <a:buNone/>
            </a:pPr>
            <a:r>
              <a:rPr lang="en-US" sz="2800" b="0" i="0" dirty="0">
                <a:solidFill>
                  <a:srgbClr val="7F7F7F"/>
                </a:solidFill>
                <a:effectLst/>
                <a:latin typeface="arial, sans-serif"/>
              </a:rPr>
              <a:t>What the Constitution Means to Me</a:t>
            </a:r>
          </a:p>
          <a:p>
            <a:pPr marL="457200" lvl="1" indent="0">
              <a:buNone/>
            </a:pPr>
            <a:r>
              <a:rPr lang="en-US" sz="2800" dirty="0">
                <a:solidFill>
                  <a:srgbClr val="7F7F7F"/>
                </a:solidFill>
                <a:latin typeface="arial, sans-serif"/>
              </a:rPr>
              <a:t>Amend (episode 4)</a:t>
            </a:r>
          </a:p>
          <a:p>
            <a:pPr marL="457200" lvl="1" indent="0">
              <a:buNone/>
            </a:pPr>
            <a:endParaRPr lang="en-US" sz="2800" b="0" i="0" dirty="0">
              <a:solidFill>
                <a:srgbClr val="222222"/>
              </a:solidFill>
              <a:effectLst/>
              <a:latin typeface="Arial" panose="020B0604020202020204" pitchFamily="34" charset="0"/>
            </a:endParaRPr>
          </a:p>
          <a:p>
            <a:pPr algn="l">
              <a:buFont typeface="Arial" panose="020B0604020202020204" pitchFamily="34" charset="0"/>
              <a:buChar char="•"/>
            </a:pPr>
            <a:r>
              <a:rPr lang="en-US" sz="3200" b="0" i="0" dirty="0">
                <a:solidFill>
                  <a:srgbClr val="7F7F7F"/>
                </a:solidFill>
                <a:effectLst/>
                <a:latin typeface="arial, sans-serif"/>
              </a:rPr>
              <a:t>Book for teens – Ordinary Equality by Kate Kelly</a:t>
            </a:r>
            <a:endParaRPr lang="en-US" sz="3200" b="0" i="0" dirty="0">
              <a:solidFill>
                <a:srgbClr val="222222"/>
              </a:solidFill>
              <a:effectLst/>
              <a:latin typeface="Arial" panose="020B0604020202020204" pitchFamily="34" charset="0"/>
            </a:endParaRPr>
          </a:p>
          <a:p>
            <a:pPr algn="l">
              <a:buFont typeface="Arial" panose="020B0604020202020204" pitchFamily="34" charset="0"/>
              <a:buChar char="•"/>
            </a:pPr>
            <a:r>
              <a:rPr lang="en-US" sz="3200" b="0" i="0" dirty="0">
                <a:solidFill>
                  <a:srgbClr val="7F7F7F"/>
                </a:solidFill>
                <a:effectLst/>
                <a:latin typeface="arial, sans-serif"/>
              </a:rPr>
              <a:t>“Artists 4 ERA” art </a:t>
            </a:r>
            <a:r>
              <a:rPr lang="en-US" sz="3200" b="0" i="0" dirty="0">
                <a:solidFill>
                  <a:schemeClr val="bg1">
                    <a:lumMod val="50000"/>
                  </a:schemeClr>
                </a:solidFill>
                <a:effectLst/>
                <a:latin typeface="arial, sans-serif"/>
              </a:rPr>
              <a:t>exhibit  </a:t>
            </a:r>
            <a:r>
              <a:rPr lang="en-US" sz="3200" dirty="0">
                <a:solidFill>
                  <a:schemeClr val="bg1">
                    <a:lumMod val="50000"/>
                  </a:schemeClr>
                </a:solidFill>
                <a:latin typeface="arial, sans-serif"/>
              </a:rPr>
              <a:t>    www.</a:t>
            </a:r>
            <a:r>
              <a:rPr lang="en-US" sz="3200" b="0" i="0" dirty="0">
                <a:solidFill>
                  <a:schemeClr val="bg1">
                    <a:lumMod val="50000"/>
                  </a:schemeClr>
                </a:solidFill>
                <a:effectLst/>
                <a:latin typeface="arial, sans-serif"/>
              </a:rPr>
              <a:t>artists4era.org</a:t>
            </a:r>
            <a:endParaRPr lang="en-US" sz="3200" b="0" i="0" dirty="0">
              <a:solidFill>
                <a:schemeClr val="bg1">
                  <a:lumMod val="50000"/>
                </a:schemeClr>
              </a:solidFill>
              <a:effectLst/>
              <a:latin typeface="Arial" panose="020B0604020202020204" pitchFamily="34" charset="0"/>
            </a:endParaRPr>
          </a:p>
          <a:p>
            <a:pPr algn="l">
              <a:buFont typeface="Arial" panose="020B0604020202020204" pitchFamily="34" charset="0"/>
              <a:buChar char="•"/>
            </a:pPr>
            <a:r>
              <a:rPr lang="en-US" sz="3200" b="0" i="0" dirty="0">
                <a:solidFill>
                  <a:schemeClr val="bg1">
                    <a:lumMod val="50000"/>
                  </a:schemeClr>
                </a:solidFill>
                <a:effectLst/>
                <a:latin typeface="Arial" panose="020B0604020202020204" pitchFamily="34" charset="0"/>
              </a:rPr>
              <a:t>Podcast - Season 1 of Ordinary Equality on </a:t>
            </a:r>
            <a:r>
              <a:rPr lang="en-US" sz="3200" b="0" i="0" dirty="0">
                <a:solidFill>
                  <a:srgbClr val="7F7F7F"/>
                </a:solidFill>
                <a:effectLst/>
                <a:latin typeface="Arial" panose="020B0604020202020204" pitchFamily="34" charset="0"/>
              </a:rPr>
              <a:t>Wonder Media</a:t>
            </a:r>
          </a:p>
          <a:p>
            <a:pPr algn="l">
              <a:buFont typeface="Arial" panose="020B0604020202020204" pitchFamily="34" charset="0"/>
              <a:buChar char="•"/>
            </a:pPr>
            <a:r>
              <a:rPr lang="en-US" sz="3200" dirty="0">
                <a:solidFill>
                  <a:srgbClr val="7F7F7F"/>
                </a:solidFill>
                <a:latin typeface="Arial" panose="020B0604020202020204" pitchFamily="34" charset="0"/>
              </a:rPr>
              <a:t>Book Group – “Do Everything” about Francis Willard</a:t>
            </a:r>
            <a:endParaRPr lang="en-US" sz="3200" b="0" i="0" dirty="0">
              <a:solidFill>
                <a:srgbClr val="222222"/>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81882187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d427fed76_0_21"/>
          <p:cNvSpPr txBox="1"/>
          <p:nvPr/>
        </p:nvSpPr>
        <p:spPr>
          <a:xfrm>
            <a:off x="6096000" y="4304582"/>
            <a:ext cx="4855535" cy="2417114"/>
          </a:xfrm>
          <a:prstGeom prst="rect">
            <a:avLst/>
          </a:prstGeom>
          <a:noFill/>
          <a:ln>
            <a:noFill/>
          </a:ln>
        </p:spPr>
        <p:txBody>
          <a:bodyPr spcFirstLastPara="1" wrap="square" lIns="64283" tIns="64283" rIns="64283" bIns="64283" anchor="t" anchorCtr="0">
            <a:spAutoFit/>
          </a:bodyPr>
          <a:lstStyle/>
          <a:p>
            <a:r>
              <a:rPr lang="en-US" sz="5554" dirty="0">
                <a:latin typeface="Helvetica Neue"/>
                <a:ea typeface="Helvetica Neue"/>
                <a:cs typeface="Helvetica Neue"/>
                <a:sym typeface="Helvetica Neue"/>
              </a:rPr>
              <a:t>AJ Conroy</a:t>
            </a:r>
            <a:endParaRPr sz="5554" dirty="0">
              <a:latin typeface="Helvetica Neue"/>
              <a:ea typeface="Helvetica Neue"/>
              <a:cs typeface="Helvetica Neue"/>
              <a:sym typeface="Helvetica Neue"/>
            </a:endParaRPr>
          </a:p>
          <a:p>
            <a:r>
              <a:rPr lang="en-US" sz="2400" dirty="0">
                <a:latin typeface="Helvetica Neue"/>
                <a:ea typeface="Helvetica Neue"/>
                <a:cs typeface="Helvetica Neue"/>
                <a:sym typeface="Helvetica Neue"/>
              </a:rPr>
              <a:t>State Law Audit Project</a:t>
            </a:r>
            <a:endParaRPr sz="2400" dirty="0">
              <a:latin typeface="Helvetica Neue"/>
              <a:ea typeface="Helvetica Neue"/>
              <a:cs typeface="Helvetica Neue"/>
              <a:sym typeface="Helvetica Neue"/>
            </a:endParaRPr>
          </a:p>
          <a:p>
            <a:r>
              <a:rPr lang="en-US" sz="2400" dirty="0">
                <a:solidFill>
                  <a:srgbClr val="662F90"/>
                </a:solidFill>
                <a:latin typeface="Helvetica Neue"/>
                <a:ea typeface="Helvetica Neue"/>
                <a:cs typeface="Helvetica Neue"/>
                <a:sym typeface="Helvetica Neue"/>
              </a:rPr>
              <a:t>stateoutreach@eracoalition.org</a:t>
            </a:r>
          </a:p>
          <a:p>
            <a:r>
              <a:rPr lang="en-US" sz="2400" dirty="0"/>
              <a:t>312.405.4538</a:t>
            </a:r>
          </a:p>
          <a:p>
            <a:endParaRPr sz="2109" dirty="0">
              <a:solidFill>
                <a:srgbClr val="662F90"/>
              </a:solidFill>
              <a:latin typeface="Helvetica Neue"/>
              <a:ea typeface="Helvetica Neue"/>
              <a:cs typeface="Helvetica Neue"/>
              <a:sym typeface="Helvetica Neue"/>
            </a:endParaRPr>
          </a:p>
        </p:txBody>
      </p:sp>
      <p:sp>
        <p:nvSpPr>
          <p:cNvPr id="148" name="Google Shape;148;g13d427fed76_0_21"/>
          <p:cNvSpPr/>
          <p:nvPr/>
        </p:nvSpPr>
        <p:spPr>
          <a:xfrm>
            <a:off x="9349078" y="6508916"/>
            <a:ext cx="1318992" cy="34910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283" tIns="64283" rIns="64283" bIns="64283" anchor="ctr" anchorCtr="0">
            <a:noAutofit/>
          </a:bodyPr>
          <a:lstStyle/>
          <a:p>
            <a:endParaRPr sz="1266"/>
          </a:p>
        </p:txBody>
      </p:sp>
      <p:pic>
        <p:nvPicPr>
          <p:cNvPr id="149" name="Google Shape;149;g13d427fed76_0_21"/>
          <p:cNvPicPr preferRelativeResize="0"/>
          <p:nvPr/>
        </p:nvPicPr>
        <p:blipFill>
          <a:blip r:embed="rId3">
            <a:alphaModFix/>
          </a:blip>
          <a:stretch>
            <a:fillRect/>
          </a:stretch>
        </p:blipFill>
        <p:spPr>
          <a:xfrm>
            <a:off x="1280427" y="710211"/>
            <a:ext cx="6098569" cy="3303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C0332-BB10-1FE0-9098-4718B1BC26A1}"/>
              </a:ext>
            </a:extLst>
          </p:cNvPr>
          <p:cNvSpPr/>
          <p:nvPr/>
        </p:nvSpPr>
        <p:spPr>
          <a:xfrm>
            <a:off x="0" y="1717000"/>
            <a:ext cx="12566822" cy="5141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1C831D4-5C1E-99DD-34F4-50863C414803}"/>
              </a:ext>
            </a:extLst>
          </p:cNvPr>
          <p:cNvSpPr txBox="1"/>
          <p:nvPr/>
        </p:nvSpPr>
        <p:spPr>
          <a:xfrm>
            <a:off x="3346915" y="94601"/>
            <a:ext cx="5811206" cy="830997"/>
          </a:xfrm>
          <a:prstGeom prst="rect">
            <a:avLst/>
          </a:prstGeom>
          <a:noFill/>
        </p:spPr>
        <p:txBody>
          <a:bodyPr wrap="none" rtlCol="0">
            <a:spAutoFit/>
          </a:bodyPr>
          <a:lstStyle/>
          <a:p>
            <a:r>
              <a:rPr lang="en-US" sz="4800" dirty="0">
                <a:latin typeface="Aharoni" panose="02010803020104030203" pitchFamily="2" charset="-79"/>
                <a:cs typeface="Aharoni" panose="02010803020104030203" pitchFamily="2" charset="-79"/>
              </a:rPr>
              <a:t>Ratification Process</a:t>
            </a:r>
          </a:p>
        </p:txBody>
      </p:sp>
      <p:sp>
        <p:nvSpPr>
          <p:cNvPr id="3" name="TextBox 2">
            <a:extLst>
              <a:ext uri="{FF2B5EF4-FFF2-40B4-BE49-F238E27FC236}">
                <a16:creationId xmlns:a16="http://schemas.microsoft.com/office/drawing/2014/main" id="{9E8EE2DE-28D8-D391-12E9-DE4AE03FB678}"/>
              </a:ext>
            </a:extLst>
          </p:cNvPr>
          <p:cNvSpPr txBox="1"/>
          <p:nvPr/>
        </p:nvSpPr>
        <p:spPr>
          <a:xfrm>
            <a:off x="6629401" y="2117675"/>
            <a:ext cx="5319583" cy="4154984"/>
          </a:xfrm>
          <a:prstGeom prst="rect">
            <a:avLst/>
          </a:prstGeom>
          <a:noFill/>
        </p:spPr>
        <p:txBody>
          <a:bodyPr wrap="square" rtlCol="0">
            <a:spAutoFit/>
          </a:bodyPr>
          <a:lstStyle/>
          <a:p>
            <a:r>
              <a:rPr lang="en-US" sz="2400" b="0" dirty="0">
                <a:solidFill>
                  <a:schemeClr val="bg1"/>
                </a:solidFill>
                <a:effectLst/>
              </a:rPr>
              <a:t>“The Congress, whenever two thirds of both Houses shall deem it necessary, shall propose Amendments to this Constitution, or, on the Application of the Legislatures of two thirds of the several States, shall call a Convention for proposing Amendments, which, in either Case, shall be valid to all Intents and Purposes, as Part of this Constitution, </a:t>
            </a:r>
            <a:r>
              <a:rPr lang="en-US" sz="2400" b="0" dirty="0">
                <a:solidFill>
                  <a:srgbClr val="FFC000"/>
                </a:solidFill>
                <a:effectLst/>
              </a:rPr>
              <a:t>when ratified by the Legislatures of three fourths of the several States</a:t>
            </a:r>
            <a:r>
              <a:rPr lang="en-US" sz="2400" b="0" dirty="0">
                <a:solidFill>
                  <a:schemeClr val="bg1"/>
                </a:solidFill>
                <a:effectLst/>
              </a:rPr>
              <a:t>…”</a:t>
            </a:r>
            <a:endParaRPr lang="en-US" sz="2400" dirty="0">
              <a:solidFill>
                <a:schemeClr val="bg1"/>
              </a:solidFill>
            </a:endParaRPr>
          </a:p>
        </p:txBody>
      </p:sp>
      <p:sp>
        <p:nvSpPr>
          <p:cNvPr id="4" name="TextBox 3">
            <a:extLst>
              <a:ext uri="{FF2B5EF4-FFF2-40B4-BE49-F238E27FC236}">
                <a16:creationId xmlns:a16="http://schemas.microsoft.com/office/drawing/2014/main" id="{4D639C14-DEF2-1131-8F40-BD24619949C0}"/>
              </a:ext>
            </a:extLst>
          </p:cNvPr>
          <p:cNvSpPr txBox="1"/>
          <p:nvPr/>
        </p:nvSpPr>
        <p:spPr>
          <a:xfrm>
            <a:off x="8847438" y="6165219"/>
            <a:ext cx="3101546" cy="400110"/>
          </a:xfrm>
          <a:prstGeom prst="rect">
            <a:avLst/>
          </a:prstGeom>
          <a:noFill/>
        </p:spPr>
        <p:txBody>
          <a:bodyPr wrap="square" rtlCol="0">
            <a:spAutoFit/>
          </a:bodyPr>
          <a:lstStyle/>
          <a:p>
            <a:r>
              <a:rPr lang="en-US" sz="2000" cap="small" dirty="0">
                <a:solidFill>
                  <a:schemeClr val="bg1"/>
                </a:solidFill>
              </a:rPr>
              <a:t>U.S. Constitution, Article V</a:t>
            </a:r>
          </a:p>
        </p:txBody>
      </p:sp>
      <p:pic>
        <p:nvPicPr>
          <p:cNvPr id="7172" name="Picture 4">
            <a:extLst>
              <a:ext uri="{FF2B5EF4-FFF2-40B4-BE49-F238E27FC236}">
                <a16:creationId xmlns:a16="http://schemas.microsoft.com/office/drawing/2014/main" id="{9E3FB787-228D-5D38-09EF-EF9C08775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147"/>
          <a:stretch/>
        </p:blipFill>
        <p:spPr bwMode="auto">
          <a:xfrm>
            <a:off x="-1244010" y="1076893"/>
            <a:ext cx="7527421" cy="3897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9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C0332-BB10-1FE0-9098-4718B1BC26A1}"/>
              </a:ext>
            </a:extLst>
          </p:cNvPr>
          <p:cNvSpPr/>
          <p:nvPr/>
        </p:nvSpPr>
        <p:spPr>
          <a:xfrm>
            <a:off x="0" y="1717000"/>
            <a:ext cx="12566822" cy="5141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1C831D4-5C1E-99DD-34F4-50863C414803}"/>
              </a:ext>
            </a:extLst>
          </p:cNvPr>
          <p:cNvSpPr txBox="1"/>
          <p:nvPr/>
        </p:nvSpPr>
        <p:spPr>
          <a:xfrm>
            <a:off x="758176" y="428794"/>
            <a:ext cx="4246675" cy="830997"/>
          </a:xfrm>
          <a:prstGeom prst="rect">
            <a:avLst/>
          </a:prstGeom>
          <a:noFill/>
        </p:spPr>
        <p:txBody>
          <a:bodyPr wrap="none" rtlCol="0">
            <a:spAutoFit/>
          </a:bodyPr>
          <a:lstStyle/>
          <a:p>
            <a:r>
              <a:rPr lang="en-US" sz="4800" dirty="0">
                <a:latin typeface="Aharoni" panose="02010803020104030203" pitchFamily="2" charset="-79"/>
                <a:cs typeface="Aharoni" panose="02010803020104030203" pitchFamily="2" charset="-79"/>
              </a:rPr>
              <a:t>The Time Limit</a:t>
            </a:r>
          </a:p>
        </p:txBody>
      </p:sp>
      <p:sp>
        <p:nvSpPr>
          <p:cNvPr id="3" name="TextBox 2">
            <a:extLst>
              <a:ext uri="{FF2B5EF4-FFF2-40B4-BE49-F238E27FC236}">
                <a16:creationId xmlns:a16="http://schemas.microsoft.com/office/drawing/2014/main" id="{9E8EE2DE-28D8-D391-12E9-DE4AE03FB678}"/>
              </a:ext>
            </a:extLst>
          </p:cNvPr>
          <p:cNvSpPr txBox="1"/>
          <p:nvPr/>
        </p:nvSpPr>
        <p:spPr>
          <a:xfrm>
            <a:off x="737434" y="2405042"/>
            <a:ext cx="3245413" cy="2554545"/>
          </a:xfrm>
          <a:prstGeom prst="rect">
            <a:avLst/>
          </a:prstGeom>
          <a:noFill/>
        </p:spPr>
        <p:txBody>
          <a:bodyPr wrap="square" rtlCol="0">
            <a:spAutoFit/>
          </a:bodyPr>
          <a:lstStyle/>
          <a:p>
            <a:pPr marL="0" algn="l" rtl="0" eaLnBrk="1" latinLnBrk="0" hangingPunct="1">
              <a:spcBef>
                <a:spcPts val="0"/>
              </a:spcBef>
              <a:spcAft>
                <a:spcPts val="0"/>
              </a:spcAft>
            </a:pPr>
            <a:r>
              <a:rPr lang="en-US" sz="3200" kern="1200" dirty="0">
                <a:solidFill>
                  <a:schemeClr val="bg1"/>
                </a:solidFill>
                <a:effectLst/>
                <a:latin typeface="Calibri" panose="020F0502020204030204" pitchFamily="34" charset="0"/>
                <a:ea typeface="+mn-ea"/>
                <a:cs typeface="+mn-cs"/>
              </a:rPr>
              <a:t>“… within seven years from the date of its submission by the Congress”</a:t>
            </a:r>
            <a:endParaRPr lang="en-US" sz="3200" dirty="0">
              <a:solidFill>
                <a:schemeClr val="bg1"/>
              </a:solidFill>
              <a:effectLst/>
            </a:endParaRPr>
          </a:p>
        </p:txBody>
      </p:sp>
      <p:sp>
        <p:nvSpPr>
          <p:cNvPr id="4" name="TextBox 3">
            <a:extLst>
              <a:ext uri="{FF2B5EF4-FFF2-40B4-BE49-F238E27FC236}">
                <a16:creationId xmlns:a16="http://schemas.microsoft.com/office/drawing/2014/main" id="{4D639C14-DEF2-1131-8F40-BD24619949C0}"/>
              </a:ext>
            </a:extLst>
          </p:cNvPr>
          <p:cNvSpPr txBox="1"/>
          <p:nvPr/>
        </p:nvSpPr>
        <p:spPr>
          <a:xfrm>
            <a:off x="1496934" y="4974035"/>
            <a:ext cx="2358374" cy="707886"/>
          </a:xfrm>
          <a:prstGeom prst="rect">
            <a:avLst/>
          </a:prstGeom>
          <a:noFill/>
        </p:spPr>
        <p:txBody>
          <a:bodyPr wrap="square" rtlCol="0">
            <a:spAutoFit/>
          </a:bodyPr>
          <a:lstStyle/>
          <a:p>
            <a:r>
              <a:rPr lang="en-US" sz="2000" cap="small" dirty="0">
                <a:solidFill>
                  <a:schemeClr val="bg1"/>
                </a:solidFill>
              </a:rPr>
              <a:t>Passed by Congress on March 22, 1972</a:t>
            </a:r>
          </a:p>
        </p:txBody>
      </p:sp>
      <p:pic>
        <p:nvPicPr>
          <p:cNvPr id="6" name="Picture 6">
            <a:extLst>
              <a:ext uri="{FF2B5EF4-FFF2-40B4-BE49-F238E27FC236}">
                <a16:creationId xmlns:a16="http://schemas.microsoft.com/office/drawing/2014/main" id="{F0A876E8-FE17-98C2-769F-226ED53626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64" t="22703" r="28281" b="55755"/>
          <a:stretch/>
        </p:blipFill>
        <p:spPr bwMode="auto">
          <a:xfrm>
            <a:off x="4820319" y="1440011"/>
            <a:ext cx="7036569" cy="4997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0F26194-F43D-94B4-14E3-CB5459C03642}"/>
              </a:ext>
            </a:extLst>
          </p:cNvPr>
          <p:cNvSpPr/>
          <p:nvPr/>
        </p:nvSpPr>
        <p:spPr>
          <a:xfrm>
            <a:off x="4947858" y="3878317"/>
            <a:ext cx="6734390" cy="5517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042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C0332-BB10-1FE0-9098-4718B1BC26A1}"/>
              </a:ext>
            </a:extLst>
          </p:cNvPr>
          <p:cNvSpPr/>
          <p:nvPr/>
        </p:nvSpPr>
        <p:spPr>
          <a:xfrm>
            <a:off x="0" y="1679929"/>
            <a:ext cx="12192000" cy="525751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Nebraska</a:t>
            </a:r>
          </a:p>
          <a:p>
            <a:r>
              <a:rPr lang="en-US" dirty="0"/>
              <a:t>Tennessee</a:t>
            </a:r>
          </a:p>
        </p:txBody>
      </p:sp>
      <p:sp>
        <p:nvSpPr>
          <p:cNvPr id="2" name="TextBox 1">
            <a:extLst>
              <a:ext uri="{FF2B5EF4-FFF2-40B4-BE49-F238E27FC236}">
                <a16:creationId xmlns:a16="http://schemas.microsoft.com/office/drawing/2014/main" id="{E1C831D4-5C1E-99DD-34F4-50863C414803}"/>
              </a:ext>
            </a:extLst>
          </p:cNvPr>
          <p:cNvSpPr txBox="1"/>
          <p:nvPr/>
        </p:nvSpPr>
        <p:spPr>
          <a:xfrm>
            <a:off x="7274397" y="527649"/>
            <a:ext cx="3376245" cy="830997"/>
          </a:xfrm>
          <a:prstGeom prst="rect">
            <a:avLst/>
          </a:prstGeom>
          <a:noFill/>
        </p:spPr>
        <p:txBody>
          <a:bodyPr wrap="none" rtlCol="0">
            <a:spAutoFit/>
          </a:bodyPr>
          <a:lstStyle/>
          <a:p>
            <a:r>
              <a:rPr lang="en-US" sz="4800" dirty="0">
                <a:latin typeface="Aharoni" panose="02010803020104030203" pitchFamily="2" charset="-79"/>
                <a:cs typeface="Aharoni" panose="02010803020104030203" pitchFamily="2" charset="-79"/>
              </a:rPr>
              <a:t>Rescissions</a:t>
            </a:r>
          </a:p>
        </p:txBody>
      </p:sp>
      <p:pic>
        <p:nvPicPr>
          <p:cNvPr id="7174" name="Picture 6" descr="One-way streets: Don't take this the wrong way ... - The Globe and Mail">
            <a:extLst>
              <a:ext uri="{FF2B5EF4-FFF2-40B4-BE49-F238E27FC236}">
                <a16:creationId xmlns:a16="http://schemas.microsoft.com/office/drawing/2014/main" id="{A21BD1D3-9704-157B-0A36-41DFB406F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80" y="1358646"/>
            <a:ext cx="5844032" cy="38745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8189C3D-5CA9-7064-C38A-FC9F44F1D065}"/>
              </a:ext>
            </a:extLst>
          </p:cNvPr>
          <p:cNvSpPr txBox="1"/>
          <p:nvPr/>
        </p:nvSpPr>
        <p:spPr>
          <a:xfrm>
            <a:off x="6663535" y="1929146"/>
            <a:ext cx="4886944" cy="3785652"/>
          </a:xfrm>
          <a:prstGeom prst="rect">
            <a:avLst/>
          </a:prstGeom>
          <a:noFill/>
        </p:spPr>
        <p:txBody>
          <a:bodyPr wrap="square">
            <a:spAutoFit/>
          </a:bodyPr>
          <a:lstStyle/>
          <a:p>
            <a:pPr algn="l"/>
            <a:r>
              <a:rPr lang="en-US" sz="2000" b="1" i="0" dirty="0">
                <a:solidFill>
                  <a:schemeClr val="bg1"/>
                </a:solidFill>
                <a:effectLst/>
              </a:rPr>
              <a:t>Fourteenth Amendment </a:t>
            </a:r>
          </a:p>
          <a:p>
            <a:pPr algn="l"/>
            <a:r>
              <a:rPr lang="en-US" sz="2000" b="0" i="0" dirty="0">
                <a:solidFill>
                  <a:schemeClr val="bg1"/>
                </a:solidFill>
                <a:effectLst/>
              </a:rPr>
              <a:t>Ohio and New Jersey claimed to rescind their ratifications; their claim had no impact.</a:t>
            </a:r>
          </a:p>
          <a:p>
            <a:pPr algn="l"/>
            <a:endParaRPr lang="en-US" sz="2000" b="0" i="0" dirty="0">
              <a:solidFill>
                <a:schemeClr val="bg1"/>
              </a:solidFill>
              <a:effectLst/>
            </a:endParaRPr>
          </a:p>
          <a:p>
            <a:pPr algn="l"/>
            <a:r>
              <a:rPr lang="en-US" sz="2000" b="1" i="0" dirty="0">
                <a:solidFill>
                  <a:schemeClr val="bg1"/>
                </a:solidFill>
                <a:effectLst/>
              </a:rPr>
              <a:t>Fifteenth Amendment</a:t>
            </a:r>
            <a:endParaRPr lang="en-US" sz="2000" b="1" dirty="0">
              <a:solidFill>
                <a:schemeClr val="bg1"/>
              </a:solidFill>
            </a:endParaRPr>
          </a:p>
          <a:p>
            <a:r>
              <a:rPr lang="en-US" sz="2000" b="0" i="0" dirty="0">
                <a:solidFill>
                  <a:schemeClr val="bg1"/>
                </a:solidFill>
                <a:effectLst/>
              </a:rPr>
              <a:t>New York claimed to rescind </a:t>
            </a:r>
            <a:r>
              <a:rPr lang="en-US" sz="2000" dirty="0">
                <a:solidFill>
                  <a:schemeClr val="bg1"/>
                </a:solidFill>
              </a:rPr>
              <a:t>its </a:t>
            </a:r>
            <a:r>
              <a:rPr lang="en-US" sz="2000" b="0" i="0" dirty="0">
                <a:solidFill>
                  <a:schemeClr val="bg1"/>
                </a:solidFill>
                <a:effectLst/>
              </a:rPr>
              <a:t>ratification; their claim had no impact.</a:t>
            </a:r>
          </a:p>
          <a:p>
            <a:pPr algn="l"/>
            <a:endParaRPr lang="en-US" sz="2000" b="0" i="0" dirty="0">
              <a:solidFill>
                <a:schemeClr val="bg1"/>
              </a:solidFill>
              <a:effectLst/>
            </a:endParaRPr>
          </a:p>
          <a:p>
            <a:pPr algn="l"/>
            <a:r>
              <a:rPr lang="en-US" sz="2000" b="1" i="0" dirty="0">
                <a:solidFill>
                  <a:schemeClr val="bg1"/>
                </a:solidFill>
                <a:effectLst/>
              </a:rPr>
              <a:t>Nineteenth Amendment</a:t>
            </a:r>
            <a:endParaRPr lang="en-US" sz="2000" b="1" dirty="0">
              <a:solidFill>
                <a:schemeClr val="bg1"/>
              </a:solidFill>
            </a:endParaRPr>
          </a:p>
          <a:p>
            <a:pPr algn="l"/>
            <a:r>
              <a:rPr lang="en-US" sz="2000" b="0" i="0" dirty="0">
                <a:solidFill>
                  <a:schemeClr val="bg1"/>
                </a:solidFill>
                <a:effectLst/>
              </a:rPr>
              <a:t>Tennessee ratified the 19th Amendment and later claimed to rescind the ratification.  The recission was rejected in </a:t>
            </a:r>
            <a:r>
              <a:rPr lang="en-US" sz="2000" b="0" i="1" dirty="0" err="1">
                <a:solidFill>
                  <a:schemeClr val="bg1"/>
                </a:solidFill>
                <a:effectLst/>
              </a:rPr>
              <a:t>Leser</a:t>
            </a:r>
            <a:r>
              <a:rPr lang="en-US" sz="2000" b="0" i="1" dirty="0">
                <a:solidFill>
                  <a:schemeClr val="bg1"/>
                </a:solidFill>
                <a:effectLst/>
              </a:rPr>
              <a:t> v. Garnett</a:t>
            </a:r>
            <a:r>
              <a:rPr lang="en-US" sz="2000" b="0" i="0" dirty="0">
                <a:solidFill>
                  <a:schemeClr val="bg1"/>
                </a:solidFill>
                <a:effectLst/>
              </a:rPr>
              <a:t>.</a:t>
            </a:r>
          </a:p>
        </p:txBody>
      </p:sp>
      <p:sp>
        <p:nvSpPr>
          <p:cNvPr id="12" name="TextBox 11">
            <a:extLst>
              <a:ext uri="{FF2B5EF4-FFF2-40B4-BE49-F238E27FC236}">
                <a16:creationId xmlns:a16="http://schemas.microsoft.com/office/drawing/2014/main" id="{47127CE4-C5B3-5C8E-B976-EA93599AEC89}"/>
              </a:ext>
            </a:extLst>
          </p:cNvPr>
          <p:cNvSpPr txBox="1"/>
          <p:nvPr/>
        </p:nvSpPr>
        <p:spPr>
          <a:xfrm>
            <a:off x="641521" y="5737118"/>
            <a:ext cx="3472766" cy="1200329"/>
          </a:xfrm>
          <a:prstGeom prst="rect">
            <a:avLst/>
          </a:prstGeom>
          <a:noFill/>
        </p:spPr>
        <p:txBody>
          <a:bodyPr wrap="square">
            <a:spAutoFit/>
          </a:bodyPr>
          <a:lstStyle/>
          <a:p>
            <a:r>
              <a:rPr lang="en-US" dirty="0"/>
              <a:t>Nebraska</a:t>
            </a:r>
          </a:p>
          <a:p>
            <a:r>
              <a:rPr lang="en-US" dirty="0"/>
              <a:t>Tennessee</a:t>
            </a:r>
          </a:p>
          <a:p>
            <a:r>
              <a:rPr lang="en-US" dirty="0"/>
              <a:t>Idaho</a:t>
            </a:r>
          </a:p>
          <a:p>
            <a:endParaRPr lang="en-US" dirty="0"/>
          </a:p>
        </p:txBody>
      </p:sp>
      <p:sp>
        <p:nvSpPr>
          <p:cNvPr id="14" name="TextBox 13">
            <a:extLst>
              <a:ext uri="{FF2B5EF4-FFF2-40B4-BE49-F238E27FC236}">
                <a16:creationId xmlns:a16="http://schemas.microsoft.com/office/drawing/2014/main" id="{5A0477F0-385B-234F-9F97-AC6D1CED3297}"/>
              </a:ext>
            </a:extLst>
          </p:cNvPr>
          <p:cNvSpPr txBox="1"/>
          <p:nvPr/>
        </p:nvSpPr>
        <p:spPr>
          <a:xfrm>
            <a:off x="1739214" y="5721908"/>
            <a:ext cx="2375073" cy="923330"/>
          </a:xfrm>
          <a:prstGeom prst="rect">
            <a:avLst/>
          </a:prstGeom>
          <a:noFill/>
        </p:spPr>
        <p:txBody>
          <a:bodyPr wrap="square">
            <a:spAutoFit/>
          </a:bodyPr>
          <a:lstStyle/>
          <a:p>
            <a:r>
              <a:rPr lang="en-US" dirty="0"/>
              <a:t>Kentucky</a:t>
            </a:r>
          </a:p>
          <a:p>
            <a:r>
              <a:rPr lang="en-US" dirty="0"/>
              <a:t>South Dakota</a:t>
            </a:r>
          </a:p>
          <a:p>
            <a:r>
              <a:rPr lang="en-US" dirty="0"/>
              <a:t>North Dakota</a:t>
            </a:r>
          </a:p>
        </p:txBody>
      </p:sp>
      <p:sp>
        <p:nvSpPr>
          <p:cNvPr id="16" name="TextBox 15">
            <a:extLst>
              <a:ext uri="{FF2B5EF4-FFF2-40B4-BE49-F238E27FC236}">
                <a16:creationId xmlns:a16="http://schemas.microsoft.com/office/drawing/2014/main" id="{93F20E2F-C5F4-0025-7334-19E3AFE69F16}"/>
              </a:ext>
            </a:extLst>
          </p:cNvPr>
          <p:cNvSpPr txBox="1"/>
          <p:nvPr/>
        </p:nvSpPr>
        <p:spPr>
          <a:xfrm>
            <a:off x="639976" y="5499354"/>
            <a:ext cx="2375073" cy="369332"/>
          </a:xfrm>
          <a:prstGeom prst="rect">
            <a:avLst/>
          </a:prstGeom>
          <a:noFill/>
        </p:spPr>
        <p:txBody>
          <a:bodyPr wrap="square">
            <a:spAutoFit/>
          </a:bodyPr>
          <a:lstStyle/>
          <a:p>
            <a:r>
              <a:rPr lang="en-US" cap="small" dirty="0">
                <a:solidFill>
                  <a:schemeClr val="bg1">
                    <a:lumMod val="85000"/>
                  </a:schemeClr>
                </a:solidFill>
              </a:rPr>
              <a:t>Purported “Rescissions”</a:t>
            </a:r>
          </a:p>
        </p:txBody>
      </p:sp>
    </p:spTree>
    <p:extLst>
      <p:ext uri="{BB962C8B-B14F-4D97-AF65-F5344CB8AC3E}">
        <p14:creationId xmlns:p14="http://schemas.microsoft.com/office/powerpoint/2010/main" val="136932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C0332-BB10-1FE0-9098-4718B1BC26A1}"/>
              </a:ext>
            </a:extLst>
          </p:cNvPr>
          <p:cNvSpPr/>
          <p:nvPr/>
        </p:nvSpPr>
        <p:spPr>
          <a:xfrm>
            <a:off x="0" y="1717001"/>
            <a:ext cx="12192000" cy="514099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Tennessee</a:t>
            </a:r>
          </a:p>
          <a:p>
            <a:r>
              <a:rPr lang="en-US" dirty="0"/>
              <a:t>Idaho</a:t>
            </a:r>
          </a:p>
          <a:p>
            <a:r>
              <a:rPr lang="en-US" dirty="0"/>
              <a:t>Kentucky</a:t>
            </a:r>
          </a:p>
          <a:p>
            <a:r>
              <a:rPr lang="en-US" dirty="0"/>
              <a:t>South Dakota</a:t>
            </a:r>
          </a:p>
          <a:p>
            <a:r>
              <a:rPr lang="en-US" dirty="0"/>
              <a:t>North Dakota</a:t>
            </a:r>
          </a:p>
        </p:txBody>
      </p:sp>
      <p:sp>
        <p:nvSpPr>
          <p:cNvPr id="2" name="TextBox 1">
            <a:extLst>
              <a:ext uri="{FF2B5EF4-FFF2-40B4-BE49-F238E27FC236}">
                <a16:creationId xmlns:a16="http://schemas.microsoft.com/office/drawing/2014/main" id="{E1C831D4-5C1E-99DD-34F4-50863C414803}"/>
              </a:ext>
            </a:extLst>
          </p:cNvPr>
          <p:cNvSpPr txBox="1"/>
          <p:nvPr/>
        </p:nvSpPr>
        <p:spPr>
          <a:xfrm>
            <a:off x="3344372" y="463303"/>
            <a:ext cx="5168403" cy="830997"/>
          </a:xfrm>
          <a:prstGeom prst="rect">
            <a:avLst/>
          </a:prstGeom>
          <a:noFill/>
        </p:spPr>
        <p:txBody>
          <a:bodyPr wrap="none" rtlCol="0">
            <a:spAutoFit/>
          </a:bodyPr>
          <a:lstStyle/>
          <a:p>
            <a:r>
              <a:rPr lang="en-US" sz="4800" dirty="0">
                <a:latin typeface="Aharoni" panose="02010803020104030203" pitchFamily="2" charset="-79"/>
                <a:cs typeface="Aharoni" panose="02010803020104030203" pitchFamily="2" charset="-79"/>
              </a:rPr>
              <a:t>Litigation History</a:t>
            </a:r>
          </a:p>
        </p:txBody>
      </p:sp>
      <p:sp>
        <p:nvSpPr>
          <p:cNvPr id="10" name="TextBox 9">
            <a:extLst>
              <a:ext uri="{FF2B5EF4-FFF2-40B4-BE49-F238E27FC236}">
                <a16:creationId xmlns:a16="http://schemas.microsoft.com/office/drawing/2014/main" id="{88189C3D-5CA9-7064-C38A-FC9F44F1D065}"/>
              </a:ext>
            </a:extLst>
          </p:cNvPr>
          <p:cNvSpPr txBox="1"/>
          <p:nvPr/>
        </p:nvSpPr>
        <p:spPr>
          <a:xfrm>
            <a:off x="5053914" y="2328104"/>
            <a:ext cx="6917723" cy="3785652"/>
          </a:xfrm>
          <a:prstGeom prst="rect">
            <a:avLst/>
          </a:prstGeom>
          <a:noFill/>
        </p:spPr>
        <p:txBody>
          <a:bodyPr wrap="square">
            <a:spAutoFit/>
          </a:bodyPr>
          <a:lstStyle/>
          <a:p>
            <a:pPr marL="457200" indent="-457200">
              <a:buFont typeface="Arial" panose="020B0604020202020204" pitchFamily="34" charset="0"/>
              <a:buChar char="•"/>
            </a:pPr>
            <a:r>
              <a:rPr lang="en-US" sz="2400" b="0" i="0" dirty="0">
                <a:solidFill>
                  <a:schemeClr val="bg1"/>
                </a:solidFill>
                <a:effectLst/>
              </a:rPr>
              <a:t>Idaho v. Freeman (1981)</a:t>
            </a:r>
          </a:p>
          <a:p>
            <a:pPr marL="457200" indent="-457200">
              <a:buFont typeface="Arial" panose="020B0604020202020204" pitchFamily="34" charset="0"/>
              <a:buChar char="•"/>
            </a:pPr>
            <a:endParaRPr lang="en-US" sz="2400" dirty="0">
              <a:solidFill>
                <a:schemeClr val="bg1"/>
              </a:solidFill>
            </a:endParaRPr>
          </a:p>
          <a:p>
            <a:pPr marL="457200" indent="-457200">
              <a:buFont typeface="Arial" panose="020B0604020202020204" pitchFamily="34" charset="0"/>
              <a:buChar char="•"/>
            </a:pPr>
            <a:r>
              <a:rPr lang="en-US" sz="2400" i="0" dirty="0">
                <a:solidFill>
                  <a:schemeClr val="bg1"/>
                </a:solidFill>
                <a:effectLst/>
              </a:rPr>
              <a:t>Alabama, </a:t>
            </a:r>
            <a:r>
              <a:rPr lang="en-US" sz="2400" b="0" i="0" dirty="0">
                <a:solidFill>
                  <a:schemeClr val="bg1"/>
                </a:solidFill>
                <a:effectLst/>
              </a:rPr>
              <a:t>Louisiana and South Dakota (2019)</a:t>
            </a:r>
          </a:p>
          <a:p>
            <a:pPr marL="457200" indent="-457200">
              <a:buFont typeface="Arial" panose="020B0604020202020204" pitchFamily="34" charset="0"/>
              <a:buChar char="•"/>
            </a:pPr>
            <a:endParaRPr lang="en-US" sz="2400" dirty="0">
              <a:solidFill>
                <a:schemeClr val="bg1"/>
              </a:solidFill>
            </a:endParaRPr>
          </a:p>
          <a:p>
            <a:pPr marL="457200" indent="-457200">
              <a:buFont typeface="Arial" panose="020B0604020202020204" pitchFamily="34" charset="0"/>
              <a:buChar char="•"/>
            </a:pPr>
            <a:r>
              <a:rPr lang="en-US" sz="2400" dirty="0">
                <a:solidFill>
                  <a:schemeClr val="bg1"/>
                </a:solidFill>
              </a:rPr>
              <a:t>Equal Means Equal v. Ferriero</a:t>
            </a:r>
          </a:p>
          <a:p>
            <a:pPr marL="457200" indent="-457200">
              <a:buFont typeface="Arial" panose="020B0604020202020204" pitchFamily="34" charset="0"/>
              <a:buChar char="•"/>
            </a:pPr>
            <a:endParaRPr lang="en-US" sz="2400" dirty="0">
              <a:solidFill>
                <a:schemeClr val="bg1"/>
              </a:solidFill>
            </a:endParaRPr>
          </a:p>
          <a:p>
            <a:pPr marL="457200" indent="-457200">
              <a:buFont typeface="Arial" panose="020B0604020202020204" pitchFamily="34" charset="0"/>
              <a:buChar char="•"/>
            </a:pPr>
            <a:r>
              <a:rPr lang="en-US" sz="2400" dirty="0">
                <a:solidFill>
                  <a:schemeClr val="bg1"/>
                </a:solidFill>
              </a:rPr>
              <a:t>Virginia, Illinois and Nevada v. Ferriero</a:t>
            </a:r>
          </a:p>
          <a:p>
            <a:pPr marL="457200" indent="-457200">
              <a:buFont typeface="Arial" panose="020B0604020202020204" pitchFamily="34" charset="0"/>
              <a:buChar char="•"/>
            </a:pPr>
            <a:endParaRPr lang="en-US" sz="2400" dirty="0">
              <a:solidFill>
                <a:schemeClr val="bg1"/>
              </a:solidFill>
            </a:endParaRPr>
          </a:p>
          <a:p>
            <a:pPr marL="457200" indent="-457200">
              <a:buFont typeface="Arial" panose="020B0604020202020204" pitchFamily="34" charset="0"/>
              <a:buChar char="•"/>
            </a:pPr>
            <a:r>
              <a:rPr lang="en-US" sz="2400" dirty="0">
                <a:solidFill>
                  <a:schemeClr val="bg1"/>
                </a:solidFill>
              </a:rPr>
              <a:t>Elizabeth Cady Stanton Trust lawsuits filed in Michigan, Rhode Island, and New York (2022)</a:t>
            </a:r>
          </a:p>
        </p:txBody>
      </p:sp>
      <p:pic>
        <p:nvPicPr>
          <p:cNvPr id="8194" name="Picture 2" descr="Illinois AG sues to add Equal Rights Amendment to Constitution  Capitolnewsillinois.com">
            <a:extLst>
              <a:ext uri="{FF2B5EF4-FFF2-40B4-BE49-F238E27FC236}">
                <a16:creationId xmlns:a16="http://schemas.microsoft.com/office/drawing/2014/main" id="{80F564E1-1790-C612-8595-27213E7BB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023" y="1449603"/>
            <a:ext cx="6059574" cy="4518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9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and white logo&#10;&#10;Description automatically generated with low confidence">
            <a:extLst>
              <a:ext uri="{FF2B5EF4-FFF2-40B4-BE49-F238E27FC236}">
                <a16:creationId xmlns:a16="http://schemas.microsoft.com/office/drawing/2014/main" id="{2CE9437E-3298-4DC8-A5F3-0507A047A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7469"/>
            <a:ext cx="12192000" cy="6925469"/>
          </a:xfrm>
        </p:spPr>
      </p:pic>
    </p:spTree>
    <p:extLst>
      <p:ext uri="{BB962C8B-B14F-4D97-AF65-F5344CB8AC3E}">
        <p14:creationId xmlns:p14="http://schemas.microsoft.com/office/powerpoint/2010/main" val="367203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A5FA5-63B5-CE37-F6D6-C31D195B3EB9}"/>
              </a:ext>
            </a:extLst>
          </p:cNvPr>
          <p:cNvPicPr>
            <a:picLocks noChangeAspect="1"/>
          </p:cNvPicPr>
          <p:nvPr/>
        </p:nvPicPr>
        <p:blipFill>
          <a:blip r:embed="rId2"/>
          <a:stretch>
            <a:fillRect/>
          </a:stretch>
        </p:blipFill>
        <p:spPr>
          <a:xfrm>
            <a:off x="0" y="2061308"/>
            <a:ext cx="12192000" cy="2735384"/>
          </a:xfrm>
          <a:prstGeom prst="rect">
            <a:avLst/>
          </a:prstGeom>
        </p:spPr>
      </p:pic>
    </p:spTree>
    <p:extLst>
      <p:ext uri="{BB962C8B-B14F-4D97-AF65-F5344CB8AC3E}">
        <p14:creationId xmlns:p14="http://schemas.microsoft.com/office/powerpoint/2010/main" val="94329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AAA3C2-BFEA-106C-6B18-C3F85D8498E2}"/>
              </a:ext>
            </a:extLst>
          </p:cNvPr>
          <p:cNvSpPr/>
          <p:nvPr/>
        </p:nvSpPr>
        <p:spPr>
          <a:xfrm>
            <a:off x="1" y="1717001"/>
            <a:ext cx="12192000" cy="51409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extBox 1">
            <a:extLst>
              <a:ext uri="{FF2B5EF4-FFF2-40B4-BE49-F238E27FC236}">
                <a16:creationId xmlns:a16="http://schemas.microsoft.com/office/drawing/2014/main" id="{D5B233E8-F6CC-4D66-5B6B-975263642B5E}"/>
              </a:ext>
            </a:extLst>
          </p:cNvPr>
          <p:cNvSpPr txBox="1"/>
          <p:nvPr/>
        </p:nvSpPr>
        <p:spPr>
          <a:xfrm>
            <a:off x="1951638" y="678734"/>
            <a:ext cx="8253712" cy="830997"/>
          </a:xfrm>
          <a:prstGeom prst="rect">
            <a:avLst/>
          </a:prstGeom>
          <a:noFill/>
        </p:spPr>
        <p:txBody>
          <a:bodyPr wrap="square" rtlCol="0">
            <a:spAutoFit/>
          </a:bodyPr>
          <a:lstStyle/>
          <a:p>
            <a:pPr rtl="0">
              <a:spcBef>
                <a:spcPts val="0"/>
              </a:spcBef>
              <a:spcAft>
                <a:spcPts val="0"/>
              </a:spcAft>
            </a:pPr>
            <a:r>
              <a:rPr lang="en-US" sz="4800" b="1" i="0" u="none" strike="noStrike" dirty="0">
                <a:solidFill>
                  <a:srgbClr val="7030A0"/>
                </a:solidFill>
                <a:effectLst/>
                <a:latin typeface="Aharoni" panose="02010803020104030203" pitchFamily="2" charset="-79"/>
                <a:cs typeface="Aharoni" panose="02010803020104030203" pitchFamily="2" charset="-79"/>
              </a:rPr>
              <a:t>What would the ERA mean?</a:t>
            </a:r>
            <a:endParaRPr lang="en-US" sz="4800" b="1" dirty="0">
              <a:solidFill>
                <a:srgbClr val="7030A0"/>
              </a:solidFill>
              <a:effectLst/>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1C353425-5EA1-C30D-CDF2-EFB6A2072D20}"/>
              </a:ext>
            </a:extLst>
          </p:cNvPr>
          <p:cNvSpPr txBox="1"/>
          <p:nvPr/>
        </p:nvSpPr>
        <p:spPr>
          <a:xfrm>
            <a:off x="689919" y="2109981"/>
            <a:ext cx="10812162" cy="4785926"/>
          </a:xfrm>
          <a:prstGeom prst="rect">
            <a:avLst/>
          </a:prstGeom>
          <a:noFill/>
        </p:spPr>
        <p:txBody>
          <a:bodyPr wrap="square">
            <a:spAutoFit/>
          </a:bodyPr>
          <a:lstStyle/>
          <a:p>
            <a:pPr rtl="0" fontAlgn="base">
              <a:spcBef>
                <a:spcPts val="0"/>
              </a:spcBef>
              <a:spcAft>
                <a:spcPts val="0"/>
              </a:spcAft>
            </a:pPr>
            <a:r>
              <a:rPr lang="en-US" sz="2800" b="0" i="0" u="none" strike="noStrike" dirty="0">
                <a:solidFill>
                  <a:schemeClr val="bg1"/>
                </a:solidFill>
                <a:effectLst/>
              </a:rPr>
              <a:t>Adoption of the ERA would finally provide an </a:t>
            </a:r>
            <a:r>
              <a:rPr lang="en-US" sz="2800" b="0" i="0" u="none" strike="noStrike" dirty="0">
                <a:solidFill>
                  <a:srgbClr val="FFC000"/>
                </a:solidFill>
                <a:effectLst/>
              </a:rPr>
              <a:t>explicit guarantee </a:t>
            </a:r>
            <a:r>
              <a:rPr lang="en-US" sz="2800" b="0" i="0" u="none" strike="noStrike" dirty="0">
                <a:solidFill>
                  <a:schemeClr val="bg1"/>
                </a:solidFill>
                <a:effectLst/>
              </a:rPr>
              <a:t>of protection against discrimination on the basis of sex in the U.S. Constitution.</a:t>
            </a:r>
          </a:p>
          <a:p>
            <a:pPr rtl="0" fontAlgn="base">
              <a:spcBef>
                <a:spcPts val="1000"/>
              </a:spcBef>
              <a:spcAft>
                <a:spcPts val="0"/>
              </a:spcAft>
            </a:pPr>
            <a:r>
              <a:rPr lang="en-US" sz="2800" b="0" i="0" u="none" strike="noStrike" dirty="0">
                <a:solidFill>
                  <a:schemeClr val="bg1"/>
                </a:solidFill>
                <a:effectLst/>
              </a:rPr>
              <a:t>It would make a critically important statement about equality. The Constitution </a:t>
            </a:r>
            <a:r>
              <a:rPr lang="en-US" sz="2800" b="0" i="0" u="none" strike="noStrike" dirty="0">
                <a:solidFill>
                  <a:srgbClr val="FFC000"/>
                </a:solidFill>
                <a:effectLst/>
              </a:rPr>
              <a:t>reflects our most cherished values</a:t>
            </a:r>
            <a:r>
              <a:rPr lang="en-US" sz="2800" b="0" i="0" u="none" strike="noStrike" dirty="0">
                <a:solidFill>
                  <a:schemeClr val="bg1"/>
                </a:solidFill>
                <a:effectLst/>
              </a:rPr>
              <a:t> as a nation, and putting sex equality in the Constitution will have broad impacts on all aspects of our society.  </a:t>
            </a:r>
          </a:p>
          <a:p>
            <a:pPr fontAlgn="base">
              <a:spcBef>
                <a:spcPts val="1000"/>
              </a:spcBef>
            </a:pPr>
            <a:r>
              <a:rPr lang="en-US" sz="2800" b="0" i="0" u="none" strike="noStrike" dirty="0">
                <a:solidFill>
                  <a:schemeClr val="bg1"/>
                </a:solidFill>
                <a:effectLst/>
                <a:latin typeface="Calibri" panose="020F0502020204030204" pitchFamily="34" charset="0"/>
              </a:rPr>
              <a:t>In addition to being an important legal tool, the ERA is also a statement of principle and </a:t>
            </a:r>
            <a:r>
              <a:rPr lang="en-US" sz="2800" b="0" i="0" u="none" strike="noStrike" dirty="0">
                <a:solidFill>
                  <a:srgbClr val="FFC000"/>
                </a:solidFill>
                <a:effectLst/>
                <a:latin typeface="Calibri" panose="020F0502020204030204" pitchFamily="34" charset="0"/>
              </a:rPr>
              <a:t>empowerment</a:t>
            </a:r>
            <a:r>
              <a:rPr lang="en-US" sz="2800" b="0" i="0" u="none" strike="noStrike" dirty="0">
                <a:solidFill>
                  <a:schemeClr val="bg1"/>
                </a:solidFill>
                <a:effectLst/>
                <a:latin typeface="Calibri" panose="020F0502020204030204" pitchFamily="34" charset="0"/>
              </a:rPr>
              <a:t>.</a:t>
            </a:r>
            <a:endParaRPr lang="en-US" sz="2800" b="0" i="0" u="none" strike="noStrike" dirty="0">
              <a:solidFill>
                <a:schemeClr val="bg1"/>
              </a:solidFill>
              <a:effectLst/>
              <a:latin typeface="Arial" panose="020B0604020202020204" pitchFamily="34" charset="0"/>
            </a:endParaRPr>
          </a:p>
          <a:p>
            <a:pPr rtl="0" fontAlgn="base">
              <a:spcBef>
                <a:spcPts val="1000"/>
              </a:spcBef>
              <a:spcAft>
                <a:spcPts val="0"/>
              </a:spcAft>
            </a:pPr>
            <a:endParaRPr lang="en-US" sz="2800" b="0" i="0" u="none" strike="noStrike" dirty="0">
              <a:solidFill>
                <a:schemeClr val="bg1"/>
              </a:solidFill>
              <a:effectLst/>
            </a:endParaRPr>
          </a:p>
        </p:txBody>
      </p:sp>
    </p:spTree>
    <p:extLst>
      <p:ext uri="{BB962C8B-B14F-4D97-AF65-F5344CB8AC3E}">
        <p14:creationId xmlns:p14="http://schemas.microsoft.com/office/powerpoint/2010/main" val="337566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and white logo&#10;&#10;Description automatically generated with low confidence">
            <a:extLst>
              <a:ext uri="{FF2B5EF4-FFF2-40B4-BE49-F238E27FC236}">
                <a16:creationId xmlns:a16="http://schemas.microsoft.com/office/drawing/2014/main" id="{2CE9437E-3298-4DC8-A5F3-0507A047A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7469"/>
            <a:ext cx="12192000" cy="6925469"/>
          </a:xfrm>
        </p:spPr>
      </p:pic>
    </p:spTree>
    <p:extLst>
      <p:ext uri="{BB962C8B-B14F-4D97-AF65-F5344CB8AC3E}">
        <p14:creationId xmlns:p14="http://schemas.microsoft.com/office/powerpoint/2010/main" val="398800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AAA3C2-BFEA-106C-6B18-C3F85D8498E2}"/>
              </a:ext>
            </a:extLst>
          </p:cNvPr>
          <p:cNvSpPr/>
          <p:nvPr/>
        </p:nvSpPr>
        <p:spPr>
          <a:xfrm>
            <a:off x="1" y="1717001"/>
            <a:ext cx="12192000" cy="51409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extBox 1">
            <a:extLst>
              <a:ext uri="{FF2B5EF4-FFF2-40B4-BE49-F238E27FC236}">
                <a16:creationId xmlns:a16="http://schemas.microsoft.com/office/drawing/2014/main" id="{D5B233E8-F6CC-4D66-5B6B-975263642B5E}"/>
              </a:ext>
            </a:extLst>
          </p:cNvPr>
          <p:cNvSpPr txBox="1"/>
          <p:nvPr/>
        </p:nvSpPr>
        <p:spPr>
          <a:xfrm>
            <a:off x="1951638" y="678734"/>
            <a:ext cx="8253712" cy="830997"/>
          </a:xfrm>
          <a:prstGeom prst="rect">
            <a:avLst/>
          </a:prstGeom>
          <a:noFill/>
        </p:spPr>
        <p:txBody>
          <a:bodyPr wrap="square" rtlCol="0">
            <a:spAutoFit/>
          </a:bodyPr>
          <a:lstStyle/>
          <a:p>
            <a:pPr rtl="0">
              <a:spcBef>
                <a:spcPts val="0"/>
              </a:spcBef>
              <a:spcAft>
                <a:spcPts val="0"/>
              </a:spcAft>
            </a:pPr>
            <a:r>
              <a:rPr lang="en-US" sz="4800" b="1" i="0" u="none" strike="noStrike" dirty="0">
                <a:solidFill>
                  <a:srgbClr val="7030A0"/>
                </a:solidFill>
                <a:effectLst/>
                <a:latin typeface="Aharoni" panose="02010803020104030203" pitchFamily="2" charset="-79"/>
                <a:cs typeface="Aharoni" panose="02010803020104030203" pitchFamily="2" charset="-79"/>
              </a:rPr>
              <a:t>What would the ERA mean?</a:t>
            </a:r>
            <a:endParaRPr lang="en-US" sz="4800" b="1" dirty="0">
              <a:solidFill>
                <a:srgbClr val="7030A0"/>
              </a:solidFill>
              <a:effectLst/>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1C353425-5EA1-C30D-CDF2-EFB6A2072D20}"/>
              </a:ext>
            </a:extLst>
          </p:cNvPr>
          <p:cNvSpPr txBox="1"/>
          <p:nvPr/>
        </p:nvSpPr>
        <p:spPr>
          <a:xfrm>
            <a:off x="689919" y="2109981"/>
            <a:ext cx="10812162" cy="4355038"/>
          </a:xfrm>
          <a:prstGeom prst="rect">
            <a:avLst/>
          </a:prstGeom>
          <a:noFill/>
        </p:spPr>
        <p:txBody>
          <a:bodyPr wrap="square">
            <a:spAutoFit/>
          </a:bodyPr>
          <a:lstStyle/>
          <a:p>
            <a:pPr rtl="0" fontAlgn="base">
              <a:spcBef>
                <a:spcPts val="0"/>
              </a:spcBef>
              <a:spcAft>
                <a:spcPts val="0"/>
              </a:spcAft>
            </a:pPr>
            <a:r>
              <a:rPr lang="en-US" sz="2800" b="0" i="0" u="none" strike="noStrike" dirty="0">
                <a:solidFill>
                  <a:schemeClr val="bg1"/>
                </a:solidFill>
                <a:effectLst/>
              </a:rPr>
              <a:t>It would bring the United States </a:t>
            </a:r>
            <a:r>
              <a:rPr lang="en-US" sz="2800" b="0" i="0" u="none" strike="noStrike" dirty="0">
                <a:solidFill>
                  <a:srgbClr val="FFC000"/>
                </a:solidFill>
                <a:effectLst/>
              </a:rPr>
              <a:t>up to par with the rest of the world</a:t>
            </a:r>
            <a:r>
              <a:rPr lang="en-US" sz="2800" b="0" i="0" u="none" strike="noStrike" dirty="0">
                <a:solidFill>
                  <a:schemeClr val="bg1"/>
                </a:solidFill>
                <a:effectLst/>
              </a:rPr>
              <a:t>. Most developed nations (and all new constitutions adopted in the world since World War II) provide some kind of equal rights guaranty.</a:t>
            </a:r>
          </a:p>
          <a:p>
            <a:pPr rtl="0" fontAlgn="base">
              <a:spcBef>
                <a:spcPts val="0"/>
              </a:spcBef>
              <a:spcAft>
                <a:spcPts val="0"/>
              </a:spcAft>
            </a:pPr>
            <a:endParaRPr lang="en-US" sz="2800" b="0" i="0" u="none" strike="noStrike" dirty="0">
              <a:solidFill>
                <a:schemeClr val="bg1"/>
              </a:solidFill>
              <a:effectLst/>
            </a:endParaRPr>
          </a:p>
          <a:p>
            <a:pPr rtl="0" fontAlgn="base">
              <a:spcBef>
                <a:spcPts val="1000"/>
              </a:spcBef>
              <a:spcAft>
                <a:spcPts val="0"/>
              </a:spcAft>
            </a:pPr>
            <a:r>
              <a:rPr lang="en-US" sz="2800" b="0" i="0" u="none" strike="noStrike" dirty="0">
                <a:solidFill>
                  <a:schemeClr val="bg1"/>
                </a:solidFill>
                <a:effectLst/>
              </a:rPr>
              <a:t>It would provide </a:t>
            </a:r>
            <a:r>
              <a:rPr lang="en-US" sz="2800" b="0" i="0" u="none" strike="noStrike" dirty="0">
                <a:solidFill>
                  <a:srgbClr val="FFC000"/>
                </a:solidFill>
                <a:effectLst/>
              </a:rPr>
              <a:t>additional tools to protect </a:t>
            </a:r>
            <a:r>
              <a:rPr lang="en-US" sz="2800" b="0" i="0" u="none" strike="noStrike" dirty="0">
                <a:solidFill>
                  <a:schemeClr val="bg1"/>
                </a:solidFill>
                <a:effectLst/>
              </a:rPr>
              <a:t>against sex-based violence and discrimination in the enforcement of laws and legislation.</a:t>
            </a:r>
          </a:p>
          <a:p>
            <a:pPr rtl="0" fontAlgn="base">
              <a:spcBef>
                <a:spcPts val="1000"/>
              </a:spcBef>
              <a:spcAft>
                <a:spcPts val="0"/>
              </a:spcAft>
            </a:pPr>
            <a:endParaRPr lang="en-US" sz="2800" b="0" i="0" u="none" strike="noStrike" dirty="0">
              <a:solidFill>
                <a:schemeClr val="bg1"/>
              </a:solidFill>
              <a:effectLst/>
            </a:endParaRPr>
          </a:p>
          <a:p>
            <a:pPr rtl="0" fontAlgn="base">
              <a:spcBef>
                <a:spcPts val="1000"/>
              </a:spcBef>
              <a:spcAft>
                <a:spcPts val="0"/>
              </a:spcAft>
            </a:pPr>
            <a:r>
              <a:rPr lang="en-US" sz="2800" b="0" i="0" u="none" strike="noStrike" dirty="0">
                <a:solidFill>
                  <a:schemeClr val="bg1"/>
                </a:solidFill>
                <a:effectLst/>
              </a:rPr>
              <a:t>It would provide </a:t>
            </a:r>
            <a:r>
              <a:rPr lang="en-US" sz="2800" b="0" i="0" u="none" strike="noStrike" dirty="0">
                <a:solidFill>
                  <a:srgbClr val="FFC000"/>
                </a:solidFill>
                <a:effectLst/>
              </a:rPr>
              <a:t>additional tools to combat </a:t>
            </a:r>
            <a:r>
              <a:rPr lang="en-US" sz="2800" b="0" i="0" u="none" strike="noStrike" dirty="0">
                <a:solidFill>
                  <a:schemeClr val="bg1"/>
                </a:solidFill>
                <a:effectLst/>
              </a:rPr>
              <a:t>discrimination in government employment, including in education, law enforcement, and the military.</a:t>
            </a:r>
          </a:p>
        </p:txBody>
      </p:sp>
    </p:spTree>
    <p:extLst>
      <p:ext uri="{BB962C8B-B14F-4D97-AF65-F5344CB8AC3E}">
        <p14:creationId xmlns:p14="http://schemas.microsoft.com/office/powerpoint/2010/main" val="151999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992D3B-91A3-B6A7-BA22-405F7EFAA1FC}"/>
              </a:ext>
            </a:extLst>
          </p:cNvPr>
          <p:cNvSpPr txBox="1"/>
          <p:nvPr/>
        </p:nvSpPr>
        <p:spPr>
          <a:xfrm>
            <a:off x="401597" y="1241220"/>
            <a:ext cx="5694404" cy="5611793"/>
          </a:xfrm>
          <a:prstGeom prst="rect">
            <a:avLst/>
          </a:prstGeom>
          <a:noFill/>
        </p:spPr>
        <p:txBody>
          <a:bodyPr wrap="square">
            <a:spAutoFit/>
          </a:bodyPr>
          <a:lstStyle/>
          <a:p>
            <a:pPr rtl="0" fontAlgn="base">
              <a:spcBef>
                <a:spcPts val="0"/>
              </a:spcBef>
              <a:spcAft>
                <a:spcPts val="0"/>
              </a:spcAft>
            </a:pPr>
            <a:br>
              <a:rPr lang="en-US" b="0" dirty="0">
                <a:effectLst/>
              </a:rPr>
            </a:br>
            <a:r>
              <a:rPr lang="en-US" sz="2400" b="0" i="0" u="none" strike="noStrike" dirty="0">
                <a:solidFill>
                  <a:srgbClr val="000000"/>
                </a:solidFill>
                <a:effectLst/>
              </a:rPr>
              <a:t>Under current cases, the 14</a:t>
            </a:r>
            <a:r>
              <a:rPr lang="en-US" sz="2400" b="0" i="0" u="none" strike="noStrike" baseline="30000" dirty="0">
                <a:solidFill>
                  <a:srgbClr val="000000"/>
                </a:solidFill>
                <a:effectLst/>
              </a:rPr>
              <a:t>th</a:t>
            </a:r>
            <a:r>
              <a:rPr lang="en-US" sz="2400" b="0" i="0" u="none" strike="noStrike" dirty="0">
                <a:solidFill>
                  <a:srgbClr val="000000"/>
                </a:solidFill>
                <a:effectLst/>
              </a:rPr>
              <a:t> Amendment’s Equal Protection Clause gives </a:t>
            </a:r>
            <a:r>
              <a:rPr lang="en-US" sz="2400" b="1" i="1" u="none" strike="noStrike" dirty="0">
                <a:solidFill>
                  <a:srgbClr val="000000"/>
                </a:solidFill>
                <a:effectLst/>
              </a:rPr>
              <a:t>some</a:t>
            </a:r>
            <a:r>
              <a:rPr lang="en-US" sz="2400" b="0" i="0" u="none" strike="noStrike" dirty="0">
                <a:solidFill>
                  <a:srgbClr val="000000"/>
                </a:solidFill>
                <a:effectLst/>
              </a:rPr>
              <a:t> protection against sex discrimination, but not as much as against race discrimination.</a:t>
            </a:r>
          </a:p>
          <a:p>
            <a:pPr rtl="0" fontAlgn="base">
              <a:spcBef>
                <a:spcPts val="1000"/>
              </a:spcBef>
              <a:spcAft>
                <a:spcPts val="0"/>
              </a:spcAft>
            </a:pPr>
            <a:r>
              <a:rPr lang="en-US" sz="2400" b="0" i="0" u="none" strike="noStrike" dirty="0">
                <a:solidFill>
                  <a:srgbClr val="000000"/>
                </a:solidFill>
                <a:effectLst/>
              </a:rPr>
              <a:t>And even those cases are in question.  Some justices believe the 14th Amendment should not apply to sex at all, because its authors did not have sex equality in mind.  </a:t>
            </a:r>
          </a:p>
          <a:p>
            <a:pPr rtl="0" fontAlgn="base">
              <a:spcBef>
                <a:spcPts val="1000"/>
              </a:spcBef>
              <a:spcAft>
                <a:spcPts val="0"/>
              </a:spcAft>
            </a:pPr>
            <a:r>
              <a:rPr lang="en-US" sz="2400" b="0" i="0" u="none" strike="noStrike" dirty="0">
                <a:solidFill>
                  <a:srgbClr val="000000"/>
                </a:solidFill>
                <a:effectLst/>
              </a:rPr>
              <a:t>According to the late Justice Scalia, “Certainly the Constitution does not require discrimination on the basis of sex. The only issue is whether it prohibits it.  </a:t>
            </a:r>
            <a:r>
              <a:rPr lang="en-US" sz="2400" b="0" i="0" u="none" strike="noStrike" dirty="0">
                <a:solidFill>
                  <a:srgbClr val="C00000"/>
                </a:solidFill>
                <a:effectLst/>
              </a:rPr>
              <a:t>It doesn’t</a:t>
            </a:r>
            <a:r>
              <a:rPr lang="en-US" sz="2400" b="0" i="0" u="none" strike="noStrike" dirty="0">
                <a:effectLst/>
              </a:rPr>
              <a:t>.”</a:t>
            </a:r>
            <a:r>
              <a:rPr lang="en-US" sz="2400" b="0" i="0" u="none" strike="noStrike" dirty="0">
                <a:solidFill>
                  <a:srgbClr val="FFC000"/>
                </a:solidFill>
                <a:effectLst/>
              </a:rPr>
              <a:t> </a:t>
            </a:r>
            <a:r>
              <a:rPr lang="en-US" sz="2400" b="0" i="0" u="none" strike="noStrike" dirty="0">
                <a:solidFill>
                  <a:srgbClr val="000000"/>
                </a:solidFill>
                <a:effectLst/>
              </a:rPr>
              <a:t> </a:t>
            </a:r>
          </a:p>
          <a:p>
            <a:br>
              <a:rPr lang="en-US" dirty="0"/>
            </a:br>
            <a:endParaRPr lang="en-US" dirty="0"/>
          </a:p>
        </p:txBody>
      </p:sp>
      <p:pic>
        <p:nvPicPr>
          <p:cNvPr id="9220" name="Picture 4">
            <a:extLst>
              <a:ext uri="{FF2B5EF4-FFF2-40B4-BE49-F238E27FC236}">
                <a16:creationId xmlns:a16="http://schemas.microsoft.com/office/drawing/2014/main" id="{E5D462BA-AB5D-EFB7-D850-6061EC1D9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937" b="6017"/>
          <a:stretch/>
        </p:blipFill>
        <p:spPr bwMode="auto">
          <a:xfrm>
            <a:off x="6251776" y="-142102"/>
            <a:ext cx="5940224" cy="7142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7A2D41-AE7C-F900-0C47-3BB6E094438D}"/>
              </a:ext>
            </a:extLst>
          </p:cNvPr>
          <p:cNvSpPr txBox="1"/>
          <p:nvPr/>
        </p:nvSpPr>
        <p:spPr>
          <a:xfrm>
            <a:off x="401596" y="501134"/>
            <a:ext cx="4318685" cy="830997"/>
          </a:xfrm>
          <a:prstGeom prst="rect">
            <a:avLst/>
          </a:prstGeom>
          <a:noFill/>
        </p:spPr>
        <p:txBody>
          <a:bodyPr wrap="square">
            <a:spAutoFit/>
          </a:bodyPr>
          <a:lstStyle/>
          <a:p>
            <a:pPr rtl="0">
              <a:spcBef>
                <a:spcPts val="0"/>
              </a:spcBef>
              <a:spcAft>
                <a:spcPts val="0"/>
              </a:spcAft>
            </a:pPr>
            <a:r>
              <a:rPr lang="en-US" sz="4800" b="0" i="0" u="none" strike="noStrike" dirty="0">
                <a:solidFill>
                  <a:srgbClr val="000000"/>
                </a:solidFill>
                <a:effectLst/>
                <a:latin typeface="Aharoni" panose="02010803020104030203" pitchFamily="2" charset="-79"/>
                <a:cs typeface="Aharoni" panose="02010803020104030203" pitchFamily="2" charset="-79"/>
              </a:rPr>
              <a:t>Strict Scrutiny</a:t>
            </a:r>
            <a:endParaRPr lang="en-US" sz="4800" b="0"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4847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d427fed76_0_21"/>
          <p:cNvSpPr txBox="1"/>
          <p:nvPr/>
        </p:nvSpPr>
        <p:spPr>
          <a:xfrm>
            <a:off x="6096000" y="4304582"/>
            <a:ext cx="4855535" cy="2417114"/>
          </a:xfrm>
          <a:prstGeom prst="rect">
            <a:avLst/>
          </a:prstGeom>
          <a:noFill/>
          <a:ln>
            <a:noFill/>
          </a:ln>
        </p:spPr>
        <p:txBody>
          <a:bodyPr spcFirstLastPara="1" wrap="square" lIns="64283" tIns="64283" rIns="64283" bIns="64283" anchor="t" anchorCtr="0">
            <a:spAutoFit/>
          </a:bodyPr>
          <a:lstStyle/>
          <a:p>
            <a:r>
              <a:rPr lang="en-US" sz="5554" dirty="0">
                <a:latin typeface="Helvetica Neue"/>
                <a:ea typeface="Helvetica Neue"/>
                <a:cs typeface="Helvetica Neue"/>
                <a:sym typeface="Helvetica Neue"/>
              </a:rPr>
              <a:t>AJ Conroy</a:t>
            </a:r>
            <a:endParaRPr sz="5554" dirty="0">
              <a:latin typeface="Helvetica Neue"/>
              <a:ea typeface="Helvetica Neue"/>
              <a:cs typeface="Helvetica Neue"/>
              <a:sym typeface="Helvetica Neue"/>
            </a:endParaRPr>
          </a:p>
          <a:p>
            <a:r>
              <a:rPr lang="en-US" sz="2400" dirty="0">
                <a:latin typeface="Helvetica Neue"/>
                <a:ea typeface="Helvetica Neue"/>
                <a:cs typeface="Helvetica Neue"/>
                <a:sym typeface="Helvetica Neue"/>
              </a:rPr>
              <a:t>State Law Audit Project</a:t>
            </a:r>
            <a:endParaRPr sz="2400" dirty="0">
              <a:latin typeface="Helvetica Neue"/>
              <a:ea typeface="Helvetica Neue"/>
              <a:cs typeface="Helvetica Neue"/>
              <a:sym typeface="Helvetica Neue"/>
            </a:endParaRPr>
          </a:p>
          <a:p>
            <a:r>
              <a:rPr lang="en-US" sz="2400" dirty="0">
                <a:solidFill>
                  <a:srgbClr val="662F90"/>
                </a:solidFill>
                <a:latin typeface="Helvetica Neue"/>
                <a:ea typeface="Helvetica Neue"/>
                <a:cs typeface="Helvetica Neue"/>
                <a:sym typeface="Helvetica Neue"/>
              </a:rPr>
              <a:t>stateoutreach@eracoalition.org</a:t>
            </a:r>
          </a:p>
          <a:p>
            <a:r>
              <a:rPr lang="en-US" sz="2400" dirty="0"/>
              <a:t>312.405.4538</a:t>
            </a:r>
          </a:p>
          <a:p>
            <a:endParaRPr sz="2109" dirty="0">
              <a:solidFill>
                <a:srgbClr val="662F90"/>
              </a:solidFill>
              <a:latin typeface="Helvetica Neue"/>
              <a:ea typeface="Helvetica Neue"/>
              <a:cs typeface="Helvetica Neue"/>
              <a:sym typeface="Helvetica Neue"/>
            </a:endParaRPr>
          </a:p>
        </p:txBody>
      </p:sp>
      <p:sp>
        <p:nvSpPr>
          <p:cNvPr id="148" name="Google Shape;148;g13d427fed76_0_21"/>
          <p:cNvSpPr/>
          <p:nvPr/>
        </p:nvSpPr>
        <p:spPr>
          <a:xfrm>
            <a:off x="9349078" y="6508916"/>
            <a:ext cx="1318992" cy="34910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283" tIns="64283" rIns="64283" bIns="64283" anchor="ctr" anchorCtr="0">
            <a:noAutofit/>
          </a:bodyPr>
          <a:lstStyle/>
          <a:p>
            <a:endParaRPr sz="1266"/>
          </a:p>
        </p:txBody>
      </p:sp>
      <p:pic>
        <p:nvPicPr>
          <p:cNvPr id="149" name="Google Shape;149;g13d427fed76_0_21"/>
          <p:cNvPicPr preferRelativeResize="0"/>
          <p:nvPr/>
        </p:nvPicPr>
        <p:blipFill>
          <a:blip r:embed="rId3">
            <a:alphaModFix/>
          </a:blip>
          <a:stretch>
            <a:fillRect/>
          </a:stretch>
        </p:blipFill>
        <p:spPr>
          <a:xfrm>
            <a:off x="1280427" y="710211"/>
            <a:ext cx="6098569" cy="3303580"/>
          </a:xfrm>
          <a:prstGeom prst="rect">
            <a:avLst/>
          </a:prstGeom>
          <a:noFill/>
          <a:ln>
            <a:noFill/>
          </a:ln>
        </p:spPr>
      </p:pic>
    </p:spTree>
    <p:extLst>
      <p:ext uri="{BB962C8B-B14F-4D97-AF65-F5344CB8AC3E}">
        <p14:creationId xmlns:p14="http://schemas.microsoft.com/office/powerpoint/2010/main" val="376019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84045" y="2693580"/>
            <a:ext cx="6334125" cy="3970318"/>
          </a:xfrm>
          <a:prstGeom prst="rect">
            <a:avLst/>
          </a:prstGeom>
        </p:spPr>
        <p:txBody>
          <a:bodyPr wrap="square">
            <a:spAutoFit/>
          </a:bodyPr>
          <a:lstStyle/>
          <a:p>
            <a:pPr fontAlgn="base"/>
            <a:r>
              <a:rPr lang="en-US" b="0" i="0" dirty="0">
                <a:solidFill>
                  <a:srgbClr val="333333"/>
                </a:solidFill>
                <a:effectLst/>
              </a:rPr>
              <a:t>The ERA Coalition was founded in 2014 to bring concerted, organized action to the effort to ratify the Equal Rights Amendment. The ERA Coalition has a sister organization, the Fund for Women’s Equality, which promotes public education and outreach on the need for constitutional equality. Composed of more than 280 organizations across the country, the Coalition provides education and advocacy on Constitutional Equality.</a:t>
            </a:r>
          </a:p>
          <a:p>
            <a:pPr fontAlgn="base"/>
            <a:r>
              <a:rPr lang="en-US" b="0" i="0" dirty="0">
                <a:solidFill>
                  <a:srgbClr val="333333"/>
                </a:solidFill>
                <a:effectLst/>
              </a:rPr>
              <a:t> </a:t>
            </a:r>
          </a:p>
          <a:p>
            <a:pPr fontAlgn="base"/>
            <a:r>
              <a:rPr lang="en-US" b="0" i="0" dirty="0">
                <a:solidFill>
                  <a:srgbClr val="333333"/>
                </a:solidFill>
                <a:effectLst/>
              </a:rPr>
              <a:t>While the effort to amend the Constitution to include sex equality began nearly a century ago, our renewed efforts are centered on women of color (African American, Asian American/Pacific Islander, Latina, and Native American), gender-nonconforming and transgender women and girls, and nonbinary people – those who are most impacted by systemic inequities.</a:t>
            </a:r>
          </a:p>
        </p:txBody>
      </p:sp>
      <p:pic>
        <p:nvPicPr>
          <p:cNvPr id="1026" name="Picture 2" descr="BREAKING: Americans--by 94%-- Overwhelmingly Support the Equal Rights  Amendment (ERA)">
            <a:extLst>
              <a:ext uri="{FF2B5EF4-FFF2-40B4-BE49-F238E27FC236}">
                <a16:creationId xmlns:a16="http://schemas.microsoft.com/office/drawing/2014/main" id="{9D6C0D12-4DCD-69F6-39B7-1A3959565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60" y="882266"/>
            <a:ext cx="11306676" cy="167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5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1"/>
          <a:stretch/>
        </p:blipFill>
        <p:spPr>
          <a:xfrm>
            <a:off x="0" y="-1588"/>
            <a:ext cx="5448300" cy="3632201"/>
          </a:xfrm>
          <a:prstGeom prst="rect">
            <a:avLst/>
          </a:prstGeom>
        </p:spPr>
      </p:pic>
      <p:sp>
        <p:nvSpPr>
          <p:cNvPr id="6" name="Rectangle 5"/>
          <p:cNvSpPr/>
          <p:nvPr/>
        </p:nvSpPr>
        <p:spPr>
          <a:xfrm>
            <a:off x="5772149" y="4385574"/>
            <a:ext cx="6419851" cy="2062103"/>
          </a:xfrm>
          <a:prstGeom prst="rect">
            <a:avLst/>
          </a:prstGeom>
        </p:spPr>
        <p:txBody>
          <a:bodyPr wrap="square">
            <a:spAutoFit/>
          </a:bodyPr>
          <a:lstStyle/>
          <a:p>
            <a:r>
              <a:rPr lang="en-US" sz="3200" b="1" dirty="0">
                <a:solidFill>
                  <a:srgbClr val="222222"/>
                </a:solidFill>
                <a:latin typeface="Agency FB" panose="020B0503020202020204" pitchFamily="34" charset="0"/>
              </a:rPr>
              <a:t>AmyJo Conroy </a:t>
            </a:r>
            <a:r>
              <a:rPr lang="en-US" sz="3200" dirty="0">
                <a:solidFill>
                  <a:srgbClr val="222222"/>
                </a:solidFill>
                <a:latin typeface="Agency FB" panose="020B0503020202020204" pitchFamily="34" charset="0"/>
              </a:rPr>
              <a:t>is an attorney practicing in Illinois.  Her favorite superhero is She-Hulk. </a:t>
            </a:r>
          </a:p>
          <a:p>
            <a:r>
              <a:rPr lang="en-US" sz="3200" dirty="0">
                <a:solidFill>
                  <a:srgbClr val="222222"/>
                </a:solidFill>
                <a:latin typeface="Agency FB" panose="020B0503020202020204" pitchFamily="34" charset="0"/>
              </a:rPr>
              <a:t>Coordinates a State Law Audit Project for the ERA Coalition. </a:t>
            </a:r>
            <a:endParaRPr lang="en-US" sz="3200" dirty="0">
              <a:latin typeface="Agency FB" panose="020B0503020202020204" pitchFamily="34" charset="0"/>
            </a:endParaRPr>
          </a:p>
        </p:txBody>
      </p:sp>
      <p:cxnSp>
        <p:nvCxnSpPr>
          <p:cNvPr id="10" name="Straight Connector 9">
            <a:extLst>
              <a:ext uri="{FF2B5EF4-FFF2-40B4-BE49-F238E27FC236}">
                <a16:creationId xmlns:a16="http://schemas.microsoft.com/office/drawing/2014/main" id="{A8ED0155-DA31-4A64-8C98-812237C349C4}"/>
              </a:ext>
            </a:extLst>
          </p:cNvPr>
          <p:cNvCxnSpPr/>
          <p:nvPr/>
        </p:nvCxnSpPr>
        <p:spPr>
          <a:xfrm>
            <a:off x="8198450" y="6282870"/>
            <a:ext cx="3505200" cy="0"/>
          </a:xfrm>
          <a:prstGeom prst="line">
            <a:avLst/>
          </a:prstGeom>
          <a:ln w="762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2064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D3B302-74F5-4C5B-A8C0-8B9CEFB09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241" y="0"/>
            <a:ext cx="8503759" cy="5152912"/>
          </a:xfrm>
          <a:prstGeom prst="rect">
            <a:avLst/>
          </a:prstGeom>
        </p:spPr>
      </p:pic>
      <p:pic>
        <p:nvPicPr>
          <p:cNvPr id="6" name="Picture 5">
            <a:extLst>
              <a:ext uri="{FF2B5EF4-FFF2-40B4-BE49-F238E27FC236}">
                <a16:creationId xmlns:a16="http://schemas.microsoft.com/office/drawing/2014/main" id="{EAC994DD-58FC-4B85-84CE-FFA7A532630E}"/>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895836"/>
            <a:ext cx="3629025" cy="3629025"/>
          </a:xfrm>
          <a:prstGeom prst="rect">
            <a:avLst/>
          </a:prstGeom>
        </p:spPr>
      </p:pic>
      <p:sp>
        <p:nvSpPr>
          <p:cNvPr id="15" name="Rectangle 14">
            <a:extLst>
              <a:ext uri="{FF2B5EF4-FFF2-40B4-BE49-F238E27FC236}">
                <a16:creationId xmlns:a16="http://schemas.microsoft.com/office/drawing/2014/main" id="{AE1B9DFD-CD13-49E4-A01A-A51835624CB6}"/>
              </a:ext>
            </a:extLst>
          </p:cNvPr>
          <p:cNvSpPr/>
          <p:nvPr/>
        </p:nvSpPr>
        <p:spPr>
          <a:xfrm>
            <a:off x="5576317" y="5211395"/>
            <a:ext cx="6096000" cy="1646605"/>
          </a:xfrm>
          <a:prstGeom prst="rect">
            <a:avLst/>
          </a:prstGeom>
        </p:spPr>
        <p:txBody>
          <a:bodyPr>
            <a:spAutoFit/>
          </a:bodyPr>
          <a:lstStyle/>
          <a:p>
            <a:pPr>
              <a:spcBef>
                <a:spcPts val="600"/>
              </a:spcBef>
            </a:pPr>
            <a:r>
              <a:rPr lang="en-US" sz="4800" dirty="0">
                <a:solidFill>
                  <a:srgbClr val="00B050"/>
                </a:solidFill>
              </a:rPr>
              <a:t>Article V complete</a:t>
            </a:r>
          </a:p>
          <a:p>
            <a:pPr algn="ctr">
              <a:spcBef>
                <a:spcPts val="600"/>
              </a:spcBef>
            </a:pPr>
            <a:r>
              <a:rPr lang="en-US" sz="4800" dirty="0"/>
              <a:t> </a:t>
            </a:r>
          </a:p>
        </p:txBody>
      </p:sp>
    </p:spTree>
    <p:extLst>
      <p:ext uri="{BB962C8B-B14F-4D97-AF65-F5344CB8AC3E}">
        <p14:creationId xmlns:p14="http://schemas.microsoft.com/office/powerpoint/2010/main" val="858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73F04-CFB2-76BE-A7F5-C6454B36B66D}"/>
              </a:ext>
            </a:extLst>
          </p:cNvPr>
          <p:cNvPicPr>
            <a:picLocks noChangeAspect="1"/>
          </p:cNvPicPr>
          <p:nvPr/>
        </p:nvPicPr>
        <p:blipFill>
          <a:blip r:embed="rId2"/>
          <a:stretch>
            <a:fillRect/>
          </a:stretch>
        </p:blipFill>
        <p:spPr>
          <a:xfrm>
            <a:off x="0" y="-83284"/>
            <a:ext cx="12192000" cy="6571952"/>
          </a:xfrm>
          <a:prstGeom prst="rect">
            <a:avLst/>
          </a:prstGeom>
        </p:spPr>
      </p:pic>
      <p:sp>
        <p:nvSpPr>
          <p:cNvPr id="4" name="TextBox 3">
            <a:extLst>
              <a:ext uri="{FF2B5EF4-FFF2-40B4-BE49-F238E27FC236}">
                <a16:creationId xmlns:a16="http://schemas.microsoft.com/office/drawing/2014/main" id="{96981C17-924B-3BCE-48DE-D932084268F8}"/>
              </a:ext>
            </a:extLst>
          </p:cNvPr>
          <p:cNvSpPr txBox="1"/>
          <p:nvPr/>
        </p:nvSpPr>
        <p:spPr>
          <a:xfrm>
            <a:off x="9069355" y="6488668"/>
            <a:ext cx="3303037" cy="369332"/>
          </a:xfrm>
          <a:prstGeom prst="rect">
            <a:avLst/>
          </a:prstGeom>
          <a:noFill/>
        </p:spPr>
        <p:txBody>
          <a:bodyPr wrap="square" rtlCol="0">
            <a:spAutoFit/>
          </a:bodyPr>
          <a:lstStyle/>
          <a:p>
            <a:r>
              <a:rPr lang="en-US" dirty="0"/>
              <a:t>Capitol Hill, March 2023</a:t>
            </a:r>
          </a:p>
        </p:txBody>
      </p:sp>
    </p:spTree>
    <p:extLst>
      <p:ext uri="{BB962C8B-B14F-4D97-AF65-F5344CB8AC3E}">
        <p14:creationId xmlns:p14="http://schemas.microsoft.com/office/powerpoint/2010/main" val="61919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5C6D10-5C74-4330-A597-B954D53A5D66}"/>
              </a:ext>
            </a:extLst>
          </p:cNvPr>
          <p:cNvSpPr/>
          <p:nvPr/>
        </p:nvSpPr>
        <p:spPr>
          <a:xfrm>
            <a:off x="-47395" y="1258556"/>
            <a:ext cx="12239395" cy="419684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83FA60-D5F2-499D-A7BB-57B169B57CD8}"/>
              </a:ext>
            </a:extLst>
          </p:cNvPr>
          <p:cNvSpPr txBox="1"/>
          <p:nvPr/>
        </p:nvSpPr>
        <p:spPr>
          <a:xfrm>
            <a:off x="536052" y="1819587"/>
            <a:ext cx="11227161" cy="3354765"/>
          </a:xfrm>
          <a:prstGeom prst="rect">
            <a:avLst/>
          </a:prstGeom>
          <a:noFill/>
        </p:spPr>
        <p:txBody>
          <a:bodyPr wrap="square" rtlCol="0">
            <a:spAutoFit/>
          </a:bodyPr>
          <a:lstStyle/>
          <a:p>
            <a:r>
              <a:rPr lang="en-US" sz="3200" dirty="0">
                <a:solidFill>
                  <a:schemeClr val="bg1"/>
                </a:solidFill>
              </a:rPr>
              <a:t>California, Colorado, Hawaii, </a:t>
            </a:r>
            <a:r>
              <a:rPr lang="en-US" sz="3200" dirty="0">
                <a:solidFill>
                  <a:srgbClr val="FFFF00"/>
                </a:solidFill>
              </a:rPr>
              <a:t>Illinois</a:t>
            </a:r>
            <a:r>
              <a:rPr lang="en-US" sz="3200" dirty="0">
                <a:solidFill>
                  <a:schemeClr val="bg1"/>
                </a:solidFill>
              </a:rPr>
              <a:t> and Minnesota passed resolutions declaring the ERA is fully ratified. </a:t>
            </a:r>
          </a:p>
          <a:p>
            <a:endParaRPr lang="en-US" sz="3200" dirty="0">
              <a:solidFill>
                <a:schemeClr val="bg1"/>
              </a:solidFill>
            </a:endParaRPr>
          </a:p>
          <a:p>
            <a:r>
              <a:rPr lang="it-IT" sz="3200" b="0" i="0" dirty="0">
                <a:solidFill>
                  <a:schemeClr val="bg1"/>
                </a:solidFill>
                <a:effectLst/>
              </a:rPr>
              <a:t>More states introduced affirming resolutions such as Arizona, Georgia, Indiana, Massachusetts, Michigan, Minnesota, New Jersey, New Mexico, New York and Tennessee.</a:t>
            </a:r>
            <a:endParaRPr lang="en-US" sz="3200" dirty="0">
              <a:solidFill>
                <a:schemeClr val="bg1"/>
              </a:solidFill>
            </a:endParaRPr>
          </a:p>
          <a:p>
            <a:endParaRPr lang="en-US" sz="2000" dirty="0">
              <a:solidFill>
                <a:schemeClr val="bg1"/>
              </a:solidFill>
            </a:endParaRPr>
          </a:p>
        </p:txBody>
      </p:sp>
      <p:sp>
        <p:nvSpPr>
          <p:cNvPr id="7" name="TextBox 6">
            <a:extLst>
              <a:ext uri="{FF2B5EF4-FFF2-40B4-BE49-F238E27FC236}">
                <a16:creationId xmlns:a16="http://schemas.microsoft.com/office/drawing/2014/main" id="{642D6D20-7B6F-4CB6-BCBA-32700998E92D}"/>
              </a:ext>
            </a:extLst>
          </p:cNvPr>
          <p:cNvSpPr txBox="1"/>
          <p:nvPr/>
        </p:nvSpPr>
        <p:spPr>
          <a:xfrm>
            <a:off x="4754748" y="-100919"/>
            <a:ext cx="2729897" cy="1107996"/>
          </a:xfrm>
          <a:prstGeom prst="rect">
            <a:avLst/>
          </a:prstGeom>
          <a:noFill/>
        </p:spPr>
        <p:txBody>
          <a:bodyPr wrap="square" rtlCol="0">
            <a:spAutoFit/>
          </a:bodyPr>
          <a:lstStyle/>
          <a:p>
            <a:r>
              <a:rPr lang="en-US" sz="6600" b="1" dirty="0">
                <a:solidFill>
                  <a:srgbClr val="7030A0"/>
                </a:solidFill>
              </a:rPr>
              <a:t>STATES</a:t>
            </a:r>
          </a:p>
        </p:txBody>
      </p:sp>
      <p:sp>
        <p:nvSpPr>
          <p:cNvPr id="13" name="TextBox 12">
            <a:extLst>
              <a:ext uri="{FF2B5EF4-FFF2-40B4-BE49-F238E27FC236}">
                <a16:creationId xmlns:a16="http://schemas.microsoft.com/office/drawing/2014/main" id="{46F8D1BA-3EF2-1E3E-98EF-F483C44116D7}"/>
              </a:ext>
            </a:extLst>
          </p:cNvPr>
          <p:cNvSpPr txBox="1"/>
          <p:nvPr/>
        </p:nvSpPr>
        <p:spPr>
          <a:xfrm>
            <a:off x="536052" y="5703316"/>
            <a:ext cx="10994687" cy="646331"/>
          </a:xfrm>
          <a:prstGeom prst="rect">
            <a:avLst/>
          </a:prstGeom>
          <a:noFill/>
        </p:spPr>
        <p:txBody>
          <a:bodyPr wrap="square" rtlCol="0">
            <a:spAutoFit/>
          </a:bodyPr>
          <a:lstStyle/>
          <a:p>
            <a:r>
              <a:rPr lang="en-US" sz="3600" dirty="0">
                <a:solidFill>
                  <a:srgbClr val="7030A0"/>
                </a:solidFill>
              </a:rPr>
              <a:t>State ERAs – New York, Minnesota, Oregon and Maine</a:t>
            </a:r>
          </a:p>
        </p:txBody>
      </p:sp>
      <p:sp>
        <p:nvSpPr>
          <p:cNvPr id="18" name="TextBox 17">
            <a:extLst>
              <a:ext uri="{FF2B5EF4-FFF2-40B4-BE49-F238E27FC236}">
                <a16:creationId xmlns:a16="http://schemas.microsoft.com/office/drawing/2014/main" id="{E3E3D589-B292-0D7E-1764-06B7EEA54BF8}"/>
              </a:ext>
            </a:extLst>
          </p:cNvPr>
          <p:cNvSpPr txBox="1"/>
          <p:nvPr/>
        </p:nvSpPr>
        <p:spPr>
          <a:xfrm>
            <a:off x="3046098" y="711591"/>
            <a:ext cx="6207070" cy="523220"/>
          </a:xfrm>
          <a:prstGeom prst="rect">
            <a:avLst/>
          </a:prstGeom>
          <a:noFill/>
        </p:spPr>
        <p:txBody>
          <a:bodyPr wrap="square">
            <a:spAutoFit/>
          </a:bodyPr>
          <a:lstStyle/>
          <a:p>
            <a:pPr algn="ctr"/>
            <a:r>
              <a:rPr lang="en-US" sz="2800" dirty="0">
                <a:solidFill>
                  <a:srgbClr val="7030A0"/>
                </a:solidFill>
              </a:rPr>
              <a:t>Affirm the 28</a:t>
            </a:r>
            <a:r>
              <a:rPr lang="en-US" sz="2800" baseline="30000" dirty="0">
                <a:solidFill>
                  <a:srgbClr val="7030A0"/>
                </a:solidFill>
              </a:rPr>
              <a:t>th</a:t>
            </a:r>
            <a:r>
              <a:rPr lang="en-US" sz="2800" dirty="0">
                <a:solidFill>
                  <a:srgbClr val="7030A0"/>
                </a:solidFill>
              </a:rPr>
              <a:t> Amendment is ratified</a:t>
            </a:r>
          </a:p>
        </p:txBody>
      </p:sp>
    </p:spTree>
    <p:extLst>
      <p:ext uri="{BB962C8B-B14F-4D97-AF65-F5344CB8AC3E}">
        <p14:creationId xmlns:p14="http://schemas.microsoft.com/office/powerpoint/2010/main" val="337924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E8224D-9353-4285-A33C-CDB47AC75537}"/>
              </a:ext>
            </a:extLst>
          </p:cNvPr>
          <p:cNvSpPr/>
          <p:nvPr/>
        </p:nvSpPr>
        <p:spPr>
          <a:xfrm>
            <a:off x="2052624" y="-87110"/>
            <a:ext cx="6402185" cy="73036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914400" algn="l" rtl="0" eaLnBrk="1" latinLnBrk="0" hangingPunct="1">
              <a:spcBef>
                <a:spcPts val="0"/>
              </a:spcBef>
              <a:spcAft>
                <a:spcPts val="0"/>
              </a:spcAft>
            </a:pPr>
            <a:endParaRPr lang="en-US" dirty="0"/>
          </a:p>
        </p:txBody>
      </p:sp>
      <p:sp>
        <p:nvSpPr>
          <p:cNvPr id="12" name="Rectangle 11">
            <a:extLst>
              <a:ext uri="{FF2B5EF4-FFF2-40B4-BE49-F238E27FC236}">
                <a16:creationId xmlns:a16="http://schemas.microsoft.com/office/drawing/2014/main" id="{0B7C8133-4A8B-CB4E-292E-7EAF4B7DC4C2}"/>
              </a:ext>
            </a:extLst>
          </p:cNvPr>
          <p:cNvSpPr/>
          <p:nvPr/>
        </p:nvSpPr>
        <p:spPr>
          <a:xfrm>
            <a:off x="7575748" y="557026"/>
            <a:ext cx="4925582" cy="66595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5C6D10-5C74-4330-A597-B954D53A5D66}"/>
              </a:ext>
            </a:extLst>
          </p:cNvPr>
          <p:cNvSpPr/>
          <p:nvPr/>
        </p:nvSpPr>
        <p:spPr>
          <a:xfrm>
            <a:off x="-174567" y="-259241"/>
            <a:ext cx="3965729" cy="73036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168F24-18F9-4F89-BFBF-CBA61D46407F}"/>
              </a:ext>
            </a:extLst>
          </p:cNvPr>
          <p:cNvSpPr/>
          <p:nvPr/>
        </p:nvSpPr>
        <p:spPr>
          <a:xfrm>
            <a:off x="-139996" y="-223793"/>
            <a:ext cx="12641326" cy="136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57BFAF-13EE-4C26-8129-984C7931E553}"/>
              </a:ext>
            </a:extLst>
          </p:cNvPr>
          <p:cNvSpPr txBox="1"/>
          <p:nvPr/>
        </p:nvSpPr>
        <p:spPr>
          <a:xfrm>
            <a:off x="4387530" y="1854312"/>
            <a:ext cx="2729897" cy="923330"/>
          </a:xfrm>
          <a:prstGeom prst="rect">
            <a:avLst/>
          </a:prstGeom>
          <a:noFill/>
        </p:spPr>
        <p:txBody>
          <a:bodyPr wrap="square" rtlCol="0">
            <a:spAutoFit/>
          </a:bodyPr>
          <a:lstStyle/>
          <a:p>
            <a:r>
              <a:rPr lang="en-US" sz="5400" dirty="0" err="1">
                <a:solidFill>
                  <a:schemeClr val="bg1"/>
                </a:solidFill>
              </a:rPr>
              <a:t>HJRes</a:t>
            </a:r>
            <a:r>
              <a:rPr lang="en-US" sz="5400" dirty="0">
                <a:solidFill>
                  <a:schemeClr val="bg1"/>
                </a:solidFill>
              </a:rPr>
              <a:t> 25</a:t>
            </a:r>
          </a:p>
        </p:txBody>
      </p:sp>
      <p:sp>
        <p:nvSpPr>
          <p:cNvPr id="6" name="TextBox 5">
            <a:extLst>
              <a:ext uri="{FF2B5EF4-FFF2-40B4-BE49-F238E27FC236}">
                <a16:creationId xmlns:a16="http://schemas.microsoft.com/office/drawing/2014/main" id="{4A83FA60-D5F2-499D-A7BB-57B169B57CD8}"/>
              </a:ext>
            </a:extLst>
          </p:cNvPr>
          <p:cNvSpPr txBox="1"/>
          <p:nvPr/>
        </p:nvSpPr>
        <p:spPr>
          <a:xfrm>
            <a:off x="774506" y="1826815"/>
            <a:ext cx="2293172" cy="923330"/>
          </a:xfrm>
          <a:prstGeom prst="rect">
            <a:avLst/>
          </a:prstGeom>
          <a:noFill/>
        </p:spPr>
        <p:txBody>
          <a:bodyPr wrap="square" rtlCol="0">
            <a:spAutoFit/>
          </a:bodyPr>
          <a:lstStyle/>
          <a:p>
            <a:r>
              <a:rPr lang="en-US" sz="5400" dirty="0" err="1">
                <a:solidFill>
                  <a:schemeClr val="bg1"/>
                </a:solidFill>
              </a:rPr>
              <a:t>SJRes</a:t>
            </a:r>
            <a:r>
              <a:rPr lang="en-US" sz="5400" dirty="0">
                <a:solidFill>
                  <a:schemeClr val="bg1"/>
                </a:solidFill>
              </a:rPr>
              <a:t> 4</a:t>
            </a:r>
          </a:p>
        </p:txBody>
      </p:sp>
      <p:sp>
        <p:nvSpPr>
          <p:cNvPr id="7" name="TextBox 6">
            <a:extLst>
              <a:ext uri="{FF2B5EF4-FFF2-40B4-BE49-F238E27FC236}">
                <a16:creationId xmlns:a16="http://schemas.microsoft.com/office/drawing/2014/main" id="{642D6D20-7B6F-4CB6-BCBA-32700998E92D}"/>
              </a:ext>
            </a:extLst>
          </p:cNvPr>
          <p:cNvSpPr txBox="1"/>
          <p:nvPr/>
        </p:nvSpPr>
        <p:spPr>
          <a:xfrm>
            <a:off x="4223417" y="-87110"/>
            <a:ext cx="4083832" cy="1107996"/>
          </a:xfrm>
          <a:prstGeom prst="rect">
            <a:avLst/>
          </a:prstGeom>
          <a:noFill/>
        </p:spPr>
        <p:txBody>
          <a:bodyPr wrap="square" rtlCol="0">
            <a:spAutoFit/>
          </a:bodyPr>
          <a:lstStyle/>
          <a:p>
            <a:r>
              <a:rPr lang="en-US" sz="6600" b="1" dirty="0">
                <a:solidFill>
                  <a:srgbClr val="7030A0"/>
                </a:solidFill>
              </a:rPr>
              <a:t>CONGRESS</a:t>
            </a:r>
          </a:p>
        </p:txBody>
      </p:sp>
      <p:sp>
        <p:nvSpPr>
          <p:cNvPr id="2" name="Rectangle 1">
            <a:extLst>
              <a:ext uri="{FF2B5EF4-FFF2-40B4-BE49-F238E27FC236}">
                <a16:creationId xmlns:a16="http://schemas.microsoft.com/office/drawing/2014/main" id="{4FEE508B-0309-069B-AF0C-2AB79CD11F1C}"/>
              </a:ext>
            </a:extLst>
          </p:cNvPr>
          <p:cNvSpPr/>
          <p:nvPr/>
        </p:nvSpPr>
        <p:spPr>
          <a:xfrm>
            <a:off x="-174566" y="4135352"/>
            <a:ext cx="12675896" cy="319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030A0"/>
                </a:solidFill>
              </a:rPr>
              <a:t>Affirms the ERA is ratified</a:t>
            </a:r>
          </a:p>
        </p:txBody>
      </p:sp>
      <p:sp>
        <p:nvSpPr>
          <p:cNvPr id="13" name="TextBox 12">
            <a:extLst>
              <a:ext uri="{FF2B5EF4-FFF2-40B4-BE49-F238E27FC236}">
                <a16:creationId xmlns:a16="http://schemas.microsoft.com/office/drawing/2014/main" id="{46F8D1BA-3EF2-1E3E-98EF-F483C44116D7}"/>
              </a:ext>
            </a:extLst>
          </p:cNvPr>
          <p:cNvSpPr txBox="1"/>
          <p:nvPr/>
        </p:nvSpPr>
        <p:spPr>
          <a:xfrm>
            <a:off x="8253764" y="1848827"/>
            <a:ext cx="3553376" cy="923330"/>
          </a:xfrm>
          <a:prstGeom prst="rect">
            <a:avLst/>
          </a:prstGeom>
          <a:noFill/>
        </p:spPr>
        <p:txBody>
          <a:bodyPr wrap="square" rtlCol="0">
            <a:spAutoFit/>
          </a:bodyPr>
          <a:lstStyle/>
          <a:p>
            <a:r>
              <a:rPr lang="en-US" sz="5400" dirty="0">
                <a:solidFill>
                  <a:schemeClr val="bg1"/>
                </a:solidFill>
              </a:rPr>
              <a:t>ERA Caucus</a:t>
            </a:r>
          </a:p>
        </p:txBody>
      </p:sp>
      <p:sp>
        <p:nvSpPr>
          <p:cNvPr id="3" name="TextBox 2">
            <a:extLst>
              <a:ext uri="{FF2B5EF4-FFF2-40B4-BE49-F238E27FC236}">
                <a16:creationId xmlns:a16="http://schemas.microsoft.com/office/drawing/2014/main" id="{53D7B922-80DF-EEB0-464F-DA0ACD5B1679}"/>
              </a:ext>
            </a:extLst>
          </p:cNvPr>
          <p:cNvSpPr txBox="1"/>
          <p:nvPr/>
        </p:nvSpPr>
        <p:spPr>
          <a:xfrm>
            <a:off x="8708834" y="2567806"/>
            <a:ext cx="2772942" cy="523220"/>
          </a:xfrm>
          <a:prstGeom prst="rect">
            <a:avLst/>
          </a:prstGeom>
          <a:noFill/>
        </p:spPr>
        <p:txBody>
          <a:bodyPr wrap="square" rtlCol="0">
            <a:spAutoFit/>
          </a:bodyPr>
          <a:lstStyle/>
          <a:p>
            <a:r>
              <a:rPr lang="en-US" sz="2800" dirty="0">
                <a:solidFill>
                  <a:schemeClr val="bg1"/>
                </a:solidFill>
              </a:rPr>
              <a:t>5</a:t>
            </a:r>
            <a:r>
              <a:rPr lang="en-US" sz="2800" baseline="30000" dirty="0">
                <a:solidFill>
                  <a:schemeClr val="bg1"/>
                </a:solidFill>
              </a:rPr>
              <a:t>th</a:t>
            </a:r>
            <a:r>
              <a:rPr lang="en-US" sz="2800" dirty="0">
                <a:solidFill>
                  <a:schemeClr val="bg1"/>
                </a:solidFill>
              </a:rPr>
              <a:t> largest caucus</a:t>
            </a:r>
          </a:p>
        </p:txBody>
      </p:sp>
    </p:spTree>
    <p:extLst>
      <p:ext uri="{BB962C8B-B14F-4D97-AF65-F5344CB8AC3E}">
        <p14:creationId xmlns:p14="http://schemas.microsoft.com/office/powerpoint/2010/main" val="269485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5"/>
            <a:ext cx="10622280" cy="1325563"/>
          </a:xfrm>
        </p:spPr>
        <p:txBody>
          <a:bodyPr>
            <a:normAutofit/>
          </a:bodyPr>
          <a:lstStyle/>
          <a:p>
            <a:r>
              <a:rPr lang="en-US" sz="6000" b="1" dirty="0">
                <a:solidFill>
                  <a:srgbClr val="7030A0"/>
                </a:solidFill>
                <a:latin typeface="Abadi" panose="020B0604020104020204" pitchFamily="34" charset="0"/>
              </a:rPr>
              <a:t>What you can do:</a:t>
            </a:r>
          </a:p>
        </p:txBody>
      </p:sp>
      <p:sp>
        <p:nvSpPr>
          <p:cNvPr id="3" name="Content Placeholder 2"/>
          <p:cNvSpPr>
            <a:spLocks noGrp="1"/>
          </p:cNvSpPr>
          <p:nvPr>
            <p:ph idx="1"/>
          </p:nvPr>
        </p:nvSpPr>
        <p:spPr>
          <a:xfrm>
            <a:off x="477626" y="1580827"/>
            <a:ext cx="11460480" cy="4639220"/>
          </a:xfrm>
        </p:spPr>
        <p:txBody>
          <a:bodyPr>
            <a:normAutofit/>
          </a:bodyPr>
          <a:lstStyle/>
          <a:p>
            <a:pPr marL="742950" indent="-742950">
              <a:lnSpc>
                <a:spcPct val="100000"/>
              </a:lnSpc>
              <a:buAutoNum type="arabicPeriod"/>
            </a:pPr>
            <a:r>
              <a:rPr lang="en-US" sz="3600" dirty="0">
                <a:latin typeface="Abadi" panose="020B0604020104020204" pitchFamily="34" charset="0"/>
              </a:rPr>
              <a:t>Thank our legislators in Congress – </a:t>
            </a:r>
            <a:r>
              <a:rPr lang="en-US" sz="3600" dirty="0" err="1">
                <a:latin typeface="Abadi" panose="020B0604020104020204" pitchFamily="34" charset="0"/>
              </a:rPr>
              <a:t>HJRes</a:t>
            </a:r>
            <a:r>
              <a:rPr lang="en-US" sz="3600" dirty="0">
                <a:latin typeface="Abadi" panose="020B0604020104020204" pitchFamily="34" charset="0"/>
              </a:rPr>
              <a:t> 25</a:t>
            </a:r>
          </a:p>
          <a:p>
            <a:pPr marL="457200" lvl="1" indent="0">
              <a:lnSpc>
                <a:spcPct val="100000"/>
              </a:lnSpc>
              <a:buNone/>
            </a:pPr>
            <a:r>
              <a:rPr lang="en-US" sz="3200" dirty="0">
                <a:latin typeface="Abadi" panose="020B0604020104020204" pitchFamily="34" charset="0"/>
              </a:rPr>
              <a:t>    </a:t>
            </a:r>
            <a:r>
              <a:rPr lang="en-US" sz="3000" dirty="0">
                <a:solidFill>
                  <a:schemeClr val="tx1">
                    <a:lumMod val="50000"/>
                    <a:lumOff val="50000"/>
                  </a:schemeClr>
                </a:solidFill>
                <a:latin typeface="Abadi" panose="020B0604020104020204" pitchFamily="34" charset="0"/>
              </a:rPr>
              <a:t>Handwritten notes, Facebook, Twitter</a:t>
            </a:r>
          </a:p>
          <a:p>
            <a:pPr marL="742950" indent="-742950">
              <a:lnSpc>
                <a:spcPct val="100000"/>
              </a:lnSpc>
              <a:buAutoNum type="arabicPeriod"/>
            </a:pPr>
            <a:r>
              <a:rPr lang="en-US" sz="3600" dirty="0">
                <a:latin typeface="Abadi" panose="020B0604020104020204" pitchFamily="34" charset="0"/>
              </a:rPr>
              <a:t>Thank our legislators in Springfield –  </a:t>
            </a:r>
            <a:r>
              <a:rPr lang="en-US" sz="3600" dirty="0" err="1">
                <a:latin typeface="Abadi" panose="020B0604020104020204" pitchFamily="34" charset="0"/>
              </a:rPr>
              <a:t>HJRes</a:t>
            </a:r>
            <a:r>
              <a:rPr lang="en-US" sz="3600" dirty="0">
                <a:latin typeface="Abadi" panose="020B0604020104020204" pitchFamily="34" charset="0"/>
              </a:rPr>
              <a:t> 20 </a:t>
            </a:r>
          </a:p>
          <a:p>
            <a:pPr marL="0" indent="0">
              <a:lnSpc>
                <a:spcPct val="100000"/>
              </a:lnSpc>
              <a:buNone/>
            </a:pPr>
            <a:r>
              <a:rPr lang="en-US" sz="3600" dirty="0">
                <a:solidFill>
                  <a:schemeClr val="tx1">
                    <a:lumMod val="50000"/>
                    <a:lumOff val="50000"/>
                  </a:schemeClr>
                </a:solidFill>
                <a:latin typeface="Abadi" panose="020B0604020104020204" pitchFamily="34" charset="0"/>
              </a:rPr>
              <a:t>	</a:t>
            </a:r>
            <a:r>
              <a:rPr lang="en-US" sz="3000" dirty="0">
                <a:solidFill>
                  <a:schemeClr val="tx1">
                    <a:lumMod val="50000"/>
                    <a:lumOff val="50000"/>
                  </a:schemeClr>
                </a:solidFill>
                <a:latin typeface="Abadi" panose="020B0604020104020204" pitchFamily="34" charset="0"/>
              </a:rPr>
              <a:t>Handwritten notes, Facebook, Twitter</a:t>
            </a:r>
            <a:endParaRPr lang="en-US" sz="3600" dirty="0">
              <a:latin typeface="Abadi" panose="020B0604020104020204" pitchFamily="34" charset="0"/>
            </a:endParaRPr>
          </a:p>
          <a:p>
            <a:pPr marL="742950" indent="-742950">
              <a:lnSpc>
                <a:spcPct val="100000"/>
              </a:lnSpc>
              <a:buFont typeface="+mj-lt"/>
              <a:buAutoNum type="arabicPeriod" startAt="3"/>
            </a:pPr>
            <a:r>
              <a:rPr lang="en-US" sz="3600" dirty="0">
                <a:latin typeface="Abadi" panose="020B0604020104020204" pitchFamily="34" charset="0"/>
              </a:rPr>
              <a:t>Awareness Outreach</a:t>
            </a:r>
          </a:p>
          <a:p>
            <a:pPr marL="0" indent="0">
              <a:lnSpc>
                <a:spcPct val="100000"/>
              </a:lnSpc>
              <a:buNone/>
            </a:pPr>
            <a:r>
              <a:rPr lang="en-US" sz="2800" dirty="0">
                <a:solidFill>
                  <a:schemeClr val="tx1">
                    <a:lumMod val="50000"/>
                    <a:lumOff val="50000"/>
                  </a:schemeClr>
                </a:solidFill>
                <a:latin typeface="Abadi" panose="020B0604020104020204" pitchFamily="34" charset="0"/>
              </a:rPr>
              <a:t>	Follow @ERAcoalition, @ERAillinois and signal boost</a:t>
            </a:r>
          </a:p>
          <a:p>
            <a:pPr marL="0" indent="0">
              <a:lnSpc>
                <a:spcPct val="100000"/>
              </a:lnSpc>
              <a:buNone/>
            </a:pPr>
            <a:r>
              <a:rPr lang="en-US" b="0" i="0" dirty="0">
                <a:solidFill>
                  <a:schemeClr val="tx1">
                    <a:lumMod val="50000"/>
                    <a:lumOff val="50000"/>
                  </a:schemeClr>
                </a:solidFill>
                <a:effectLst/>
                <a:latin typeface="Abadi" panose="020B0604020104020204" pitchFamily="34" charset="0"/>
              </a:rPr>
              <a:t>	</a:t>
            </a:r>
            <a:r>
              <a:rPr lang="en-US" dirty="0">
                <a:solidFill>
                  <a:schemeClr val="tx1">
                    <a:lumMod val="50000"/>
                    <a:lumOff val="50000"/>
                  </a:schemeClr>
                </a:solidFill>
                <a:latin typeface="Abadi" panose="020B0604020104020204" pitchFamily="34" charset="0"/>
              </a:rPr>
              <a:t>Voter Report Card</a:t>
            </a:r>
            <a:endParaRPr lang="en-US" b="0" i="0" dirty="0">
              <a:solidFill>
                <a:srgbClr val="000000"/>
              </a:solidFill>
              <a:effectLst/>
              <a:latin typeface="Georgia" panose="02040502050405020303" pitchFamily="18" charset="0"/>
            </a:endParaRPr>
          </a:p>
        </p:txBody>
      </p:sp>
    </p:spTree>
    <p:custDataLst>
      <p:tags r:id="rId1"/>
    </p:custDataLst>
    <p:extLst>
      <p:ext uri="{BB962C8B-B14F-4D97-AF65-F5344CB8AC3E}">
        <p14:creationId xmlns:p14="http://schemas.microsoft.com/office/powerpoint/2010/main" val="1870703662"/>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5|14.8|6.7|10.2|9.5"/>
</p:tagLst>
</file>

<file path=ppt/tags/tag2.xml><?xml version="1.0" encoding="utf-8"?>
<p:tagLst xmlns:a="http://schemas.openxmlformats.org/drawingml/2006/main" xmlns:r="http://schemas.openxmlformats.org/officeDocument/2006/relationships" xmlns:p="http://schemas.openxmlformats.org/presentationml/2006/main">
  <p:tag name="TIMING" val="|7.5|14.8|6.7|10.2|9.5"/>
</p:tagLst>
</file>

<file path=ppt/tags/tag3.xml><?xml version="1.0" encoding="utf-8"?>
<p:tagLst xmlns:a="http://schemas.openxmlformats.org/drawingml/2006/main" xmlns:r="http://schemas.openxmlformats.org/officeDocument/2006/relationships" xmlns:p="http://schemas.openxmlformats.org/presentationml/2006/main">
  <p:tag name="TIMING" val="|7.5|14.8|6.7|10.2|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22734</TotalTime>
  <Words>945</Words>
  <Application>Microsoft Office PowerPoint</Application>
  <PresentationFormat>Widescreen</PresentationFormat>
  <Paragraphs>112</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Abadi</vt:lpstr>
      <vt:lpstr>Agency FB</vt:lpstr>
      <vt:lpstr>Aharoni</vt:lpstr>
      <vt:lpstr>Arial</vt:lpstr>
      <vt:lpstr>arial, sans-serif</vt:lpstr>
      <vt:lpstr>Calibri</vt:lpstr>
      <vt:lpstr>Calibri Light</vt:lpstr>
      <vt:lpstr>Georgia</vt:lpstr>
      <vt:lpstr>Helvetica Neue</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 can do:</vt:lpstr>
      <vt:lpstr>What Action Ridge can do:</vt:lpstr>
      <vt:lpstr>Inspire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Rights Amendment</dc:title>
  <dc:creator>Conroy, AmyJo</dc:creator>
  <cp:lastModifiedBy>Conroy, AmyJo</cp:lastModifiedBy>
  <cp:revision>44</cp:revision>
  <cp:lastPrinted>2023-06-14T16:58:21Z</cp:lastPrinted>
  <dcterms:created xsi:type="dcterms:W3CDTF">2020-05-15T01:13:17Z</dcterms:created>
  <dcterms:modified xsi:type="dcterms:W3CDTF">2023-06-14T16:58:22Z</dcterms:modified>
</cp:coreProperties>
</file>